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Consolas" panose="020B0609020204030204" pitchFamily="49" charset="0"/>
      <p:regular r:id="rId39"/>
      <p:bold r:id="rId40"/>
      <p:italic r:id="rId41"/>
      <p:boldItalic r:id="rId42"/>
    </p:embeddedFont>
    <p:embeddedFont>
      <p:font typeface="Open Sans" panose="020B0606030504020204" pitchFamily="34" charset="0"/>
      <p:regular r:id="rId43"/>
      <p:bold r:id="rId44"/>
      <p:italic r:id="rId45"/>
      <p:boldItalic r:id="rId46"/>
    </p:embeddedFont>
    <p:embeddedFont>
      <p:font typeface="Questrial" pitchFamily="2" charset="0"/>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iKrSQdVB6veKmBziFVXFNoMSUoV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70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56"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pitchFamily="34" charset="0"/>
                <a:ea typeface="Calibri"/>
                <a:cs typeface="Arial" panose="020B0604020202020204" pitchFamily="34" charset="0"/>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it-IT"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panose="020B0604020202020204" pitchFamily="34" charset="0"/>
                <a:ea typeface="Calibri"/>
                <a:cs typeface="Arial" panose="020B0604020202020204" pitchFamily="34" charset="0"/>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it-IT"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dirty="0"/>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pitchFamily="34" charset="0"/>
                <a:ea typeface="Calibri"/>
                <a:cs typeface="Arial" panose="020B0604020202020204" pitchFamily="34" charset="0"/>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it-IT"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lvl1pPr>
              <a:defRPr>
                <a:latin typeface="Arial" panose="020B0604020202020204" pitchFamily="34" charset="0"/>
                <a:cs typeface="Arial" panose="020B0604020202020204" pitchFamily="34" charset="0"/>
              </a:defRPr>
            </a:lvl1pPr>
          </a:lstStyle>
          <a:p>
            <a:pPr algn="r"/>
            <a:fld id="{00000000-1234-1234-1234-123412341234}" type="slidenum">
              <a:rPr lang="en-US" sz="1200" smtClean="0">
                <a:solidFill>
                  <a:schemeClr val="dk1"/>
                </a:solidFill>
                <a:ea typeface="Calibri"/>
                <a:sym typeface="Calibri"/>
              </a:rPr>
              <a:pPr algn="r"/>
              <a:t>‹#›</a:t>
            </a:fld>
            <a:endParaRPr lang="en-US" sz="1200" dirty="0">
              <a:solidFill>
                <a:schemeClr val="dk1"/>
              </a:solidFill>
              <a:ea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112" name="Google Shape;11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189" name="Google Shape;18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00313C"/>
                </a:solidFill>
                <a:latin typeface="Arial" panose="020B0604020202020204" pitchFamily="34" charset="0"/>
                <a:ea typeface="Open Sans"/>
                <a:cs typeface="Arial" panose="020B0604020202020204" pitchFamily="34" charset="0"/>
                <a:sym typeface="Open Sans"/>
              </a:rPr>
              <a:t>The SPI driver offers both synchronous and asynchronous communication functions. We already introduced these concepts but let me recall them.</a:t>
            </a:r>
            <a:endParaRPr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b="0" i="0" dirty="0">
                <a:solidFill>
                  <a:srgbClr val="00313C"/>
                </a:solidFill>
                <a:latin typeface="Arial" panose="020B0604020202020204" pitchFamily="34" charset="0"/>
                <a:ea typeface="Open Sans"/>
                <a:cs typeface="Arial" panose="020B0604020202020204" pitchFamily="34" charset="0"/>
                <a:sym typeface="Open Sans"/>
              </a:rPr>
              <a:t>A </a:t>
            </a:r>
            <a:r>
              <a:rPr lang="en-US" b="1" i="0" dirty="0">
                <a:solidFill>
                  <a:srgbClr val="00313C"/>
                </a:solidFill>
                <a:latin typeface="Arial" panose="020B0604020202020204" pitchFamily="34" charset="0"/>
                <a:ea typeface="Open Sans"/>
                <a:cs typeface="Arial" panose="020B0604020202020204" pitchFamily="34" charset="0"/>
                <a:sym typeface="Open Sans"/>
              </a:rPr>
              <a:t>blocking function</a:t>
            </a:r>
            <a:r>
              <a:rPr lang="en-US" b="0" i="0" dirty="0">
                <a:solidFill>
                  <a:srgbClr val="00313C"/>
                </a:solidFill>
                <a:latin typeface="Arial" panose="020B0604020202020204" pitchFamily="34" charset="0"/>
                <a:ea typeface="Open Sans"/>
                <a:cs typeface="Arial" panose="020B0604020202020204" pitchFamily="34" charset="0"/>
                <a:sym typeface="Open Sans"/>
              </a:rPr>
              <a:t> blocks the execution of the calling thread until the operation is completed (</a:t>
            </a:r>
            <a:r>
              <a:rPr lang="en-US" b="1" i="0" dirty="0">
                <a:solidFill>
                  <a:srgbClr val="00313C"/>
                </a:solidFill>
                <a:latin typeface="Arial" panose="020B0604020202020204" pitchFamily="34" charset="0"/>
                <a:ea typeface="Open Sans"/>
                <a:cs typeface="Arial" panose="020B0604020202020204" pitchFamily="34" charset="0"/>
                <a:sym typeface="Open Sans"/>
              </a:rPr>
              <a:t>synchronous functions </a:t>
            </a:r>
            <a:r>
              <a:rPr lang="en-US" b="0" i="0" dirty="0">
                <a:solidFill>
                  <a:srgbClr val="00313C"/>
                </a:solidFill>
                <a:latin typeface="Arial" panose="020B0604020202020204" pitchFamily="34" charset="0"/>
                <a:ea typeface="Open Sans"/>
                <a:cs typeface="Arial" panose="020B0604020202020204" pitchFamily="34" charset="0"/>
                <a:sym typeface="Open Sans"/>
              </a:rPr>
              <a:t>like </a:t>
            </a:r>
            <a:r>
              <a:rPr lang="en-US" b="1" i="0" u="sng" dirty="0" err="1">
                <a:solidFill>
                  <a:srgbClr val="00313C"/>
                </a:solidFill>
                <a:latin typeface="Arial" panose="020B0604020202020204" pitchFamily="34" charset="0"/>
                <a:ea typeface="Open Sans"/>
                <a:cs typeface="Arial" panose="020B0604020202020204" pitchFamily="34" charset="0"/>
                <a:sym typeface="Open Sans"/>
              </a:rPr>
              <a:t>spiStartSend</a:t>
            </a:r>
            <a:r>
              <a:rPr lang="en-US" b="0" i="0" dirty="0">
                <a:solidFill>
                  <a:srgbClr val="00313C"/>
                </a:solidFill>
                <a:latin typeface="Arial" panose="020B0604020202020204" pitchFamily="34" charset="0"/>
                <a:ea typeface="Open Sans"/>
                <a:cs typeface="Arial" panose="020B0604020202020204" pitchFamily="34" charset="0"/>
                <a:sym typeface="Open Sans"/>
              </a:rPr>
              <a:t>).</a:t>
            </a:r>
            <a:endParaRPr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b="0" i="0" dirty="0">
                <a:solidFill>
                  <a:srgbClr val="00313C"/>
                </a:solidFill>
                <a:latin typeface="Arial" panose="020B0604020202020204" pitchFamily="34" charset="0"/>
                <a:ea typeface="Open Sans"/>
                <a:cs typeface="Arial" panose="020B0604020202020204" pitchFamily="34" charset="0"/>
                <a:sym typeface="Open Sans"/>
              </a:rPr>
              <a:t>A </a:t>
            </a:r>
            <a:r>
              <a:rPr lang="en-US" b="1" i="0" dirty="0">
                <a:solidFill>
                  <a:srgbClr val="00313C"/>
                </a:solidFill>
                <a:latin typeface="Arial" panose="020B0604020202020204" pitchFamily="34" charset="0"/>
                <a:ea typeface="Open Sans"/>
                <a:cs typeface="Arial" panose="020B0604020202020204" pitchFamily="34" charset="0"/>
                <a:sym typeface="Open Sans"/>
              </a:rPr>
              <a:t>non-blocking function</a:t>
            </a:r>
            <a:r>
              <a:rPr lang="en-US" b="0" i="0" dirty="0">
                <a:solidFill>
                  <a:srgbClr val="00313C"/>
                </a:solidFill>
                <a:latin typeface="Arial" panose="020B0604020202020204" pitchFamily="34" charset="0"/>
                <a:ea typeface="Open Sans"/>
                <a:cs typeface="Arial" panose="020B0604020202020204" pitchFamily="34" charset="0"/>
                <a:sym typeface="Open Sans"/>
              </a:rPr>
              <a:t> launches the operation and returns to the calling thread which continues to be executed. Such operation is executed in the background, usually in hardware,</a:t>
            </a:r>
            <a:endParaRPr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Clr>
                <a:srgbClr val="00313C"/>
              </a:buClr>
              <a:buSzPts val="1200"/>
              <a:buFont typeface="Open Sans"/>
              <a:buNone/>
            </a:pPr>
            <a:r>
              <a:rPr lang="en-US" b="0" i="0" dirty="0">
                <a:solidFill>
                  <a:srgbClr val="00313C"/>
                </a:solidFill>
                <a:latin typeface="Arial" panose="020B0604020202020204" pitchFamily="34" charset="0"/>
                <a:ea typeface="Open Sans"/>
                <a:cs typeface="Arial" panose="020B0604020202020204" pitchFamily="34" charset="0"/>
                <a:sym typeface="Open Sans"/>
              </a:rPr>
              <a:t>(</a:t>
            </a:r>
            <a:r>
              <a:rPr lang="en-US" b="1" i="0" dirty="0">
                <a:solidFill>
                  <a:srgbClr val="00313C"/>
                </a:solidFill>
                <a:latin typeface="Arial" panose="020B0604020202020204" pitchFamily="34" charset="0"/>
                <a:ea typeface="Open Sans"/>
                <a:cs typeface="Arial" panose="020B0604020202020204" pitchFamily="34" charset="0"/>
                <a:sym typeface="Open Sans"/>
              </a:rPr>
              <a:t>asynchronous functions </a:t>
            </a:r>
            <a:r>
              <a:rPr lang="en-US" b="0" i="0" dirty="0">
                <a:solidFill>
                  <a:srgbClr val="00313C"/>
                </a:solidFill>
                <a:latin typeface="Arial" panose="020B0604020202020204" pitchFamily="34" charset="0"/>
                <a:ea typeface="Open Sans"/>
                <a:cs typeface="Arial" panose="020B0604020202020204" pitchFamily="34" charset="0"/>
                <a:sym typeface="Open Sans"/>
              </a:rPr>
              <a:t>like </a:t>
            </a:r>
            <a:r>
              <a:rPr lang="en-US" b="1" i="0" u="sng" dirty="0" err="1">
                <a:solidFill>
                  <a:srgbClr val="00313C"/>
                </a:solidFill>
                <a:latin typeface="Arial" panose="020B0604020202020204" pitchFamily="34" charset="0"/>
                <a:ea typeface="Open Sans"/>
                <a:cs typeface="Arial" panose="020B0604020202020204" pitchFamily="34" charset="0"/>
                <a:sym typeface="Open Sans"/>
              </a:rPr>
              <a:t>spiSend</a:t>
            </a:r>
            <a:r>
              <a:rPr lang="en-US" b="0" i="0" dirty="0">
                <a:solidFill>
                  <a:srgbClr val="00313C"/>
                </a:solidFill>
                <a:latin typeface="Arial" panose="020B0604020202020204" pitchFamily="34" charset="0"/>
                <a:ea typeface="Open Sans"/>
                <a:cs typeface="Arial" panose="020B0604020202020204" pitchFamily="34" charset="0"/>
                <a:sym typeface="Open Sans"/>
              </a:rPr>
              <a:t>).</a:t>
            </a:r>
            <a:endParaRPr dirty="0">
              <a:latin typeface="Arial" panose="020B0604020202020204" pitchFamily="34" charset="0"/>
              <a:cs typeface="Arial" panose="020B0604020202020204" pitchFamily="34" charset="0"/>
            </a:endParaRPr>
          </a:p>
          <a:p>
            <a:pPr marL="0" lvl="0" indent="0" algn="just" rtl="0">
              <a:spcBef>
                <a:spcPts val="0"/>
              </a:spcBef>
              <a:spcAft>
                <a:spcPts val="0"/>
              </a:spcAft>
              <a:buNone/>
            </a:pPr>
            <a:r>
              <a:rPr lang="en-US" b="0" i="0" dirty="0">
                <a:solidFill>
                  <a:srgbClr val="00313C"/>
                </a:solidFill>
                <a:latin typeface="Arial" panose="020B0604020202020204" pitchFamily="34" charset="0"/>
                <a:ea typeface="Open Sans"/>
                <a:cs typeface="Arial" panose="020B0604020202020204" pitchFamily="34" charset="0"/>
                <a:sym typeface="Open Sans"/>
              </a:rPr>
              <a:t>The driver offers also a couple of API to acquire and release the bus: </a:t>
            </a:r>
            <a:r>
              <a:rPr lang="en-US" b="0" i="1" dirty="0" err="1">
                <a:solidFill>
                  <a:srgbClr val="00313C"/>
                </a:solidFill>
                <a:latin typeface="Arial" panose="020B0604020202020204" pitchFamily="34" charset="0"/>
                <a:ea typeface="Open Sans"/>
                <a:cs typeface="Arial" panose="020B0604020202020204" pitchFamily="34" charset="0"/>
                <a:sym typeface="Open Sans"/>
              </a:rPr>
              <a:t>spiAcquireBus</a:t>
            </a:r>
            <a:r>
              <a:rPr lang="en-US" b="0" i="0" dirty="0">
                <a:solidFill>
                  <a:srgbClr val="00313C"/>
                </a:solidFill>
                <a:latin typeface="Arial" panose="020B0604020202020204" pitchFamily="34" charset="0"/>
                <a:ea typeface="Open Sans"/>
                <a:cs typeface="Arial" panose="020B0604020202020204" pitchFamily="34" charset="0"/>
                <a:sym typeface="Open Sans"/>
              </a:rPr>
              <a:t> and </a:t>
            </a:r>
            <a:r>
              <a:rPr lang="en-US" b="0" i="1" dirty="0" err="1">
                <a:solidFill>
                  <a:srgbClr val="00313C"/>
                </a:solidFill>
                <a:latin typeface="Arial" panose="020B0604020202020204" pitchFamily="34" charset="0"/>
                <a:ea typeface="Open Sans"/>
                <a:cs typeface="Arial" panose="020B0604020202020204" pitchFamily="34" charset="0"/>
                <a:sym typeface="Open Sans"/>
              </a:rPr>
              <a:t>spiReleaseBus</a:t>
            </a:r>
            <a:r>
              <a:rPr lang="en-US" b="0" i="0" dirty="0">
                <a:solidFill>
                  <a:srgbClr val="00313C"/>
                </a:solidFill>
                <a:latin typeface="Arial" panose="020B0604020202020204" pitchFamily="34" charset="0"/>
                <a:ea typeface="Open Sans"/>
                <a:cs typeface="Arial" panose="020B0604020202020204" pitchFamily="34" charset="0"/>
                <a:sym typeface="Open Sans"/>
              </a:rPr>
              <a:t>. (</a:t>
            </a:r>
            <a:r>
              <a:rPr lang="en-US" b="1" i="0" dirty="0">
                <a:solidFill>
                  <a:srgbClr val="00313C"/>
                </a:solidFill>
                <a:latin typeface="Arial" panose="020B0604020202020204" pitchFamily="34" charset="0"/>
                <a:ea typeface="Open Sans"/>
                <a:cs typeface="Arial" panose="020B0604020202020204" pitchFamily="34" charset="0"/>
                <a:sym typeface="Open Sans"/>
              </a:rPr>
              <a:t>mutex</a:t>
            </a:r>
            <a:r>
              <a:rPr lang="en-US" b="0" i="0" dirty="0">
                <a:solidFill>
                  <a:srgbClr val="00313C"/>
                </a:solidFill>
                <a:latin typeface="Arial" panose="020B0604020202020204" pitchFamily="34" charset="0"/>
                <a:ea typeface="Open Sans"/>
                <a:cs typeface="Arial" panose="020B0604020202020204" pitchFamily="34" charset="0"/>
                <a:sym typeface="Open Sans"/>
              </a:rPr>
              <a:t>)</a:t>
            </a:r>
            <a:endParaRPr dirty="0">
              <a:latin typeface="Arial" panose="020B0604020202020204" pitchFamily="34" charset="0"/>
              <a:cs typeface="Arial" panose="020B0604020202020204" pitchFamily="34" charset="0"/>
            </a:endParaRPr>
          </a:p>
          <a:p>
            <a:pPr marL="0" lvl="0" indent="0" algn="l" rtl="0">
              <a:spcBef>
                <a:spcPts val="0"/>
              </a:spcBef>
              <a:spcAft>
                <a:spcPts val="0"/>
              </a:spcAft>
              <a:buNone/>
            </a:pPr>
            <a:br>
              <a:rPr lang="en-US" b="0" i="0" dirty="0">
                <a:solidFill>
                  <a:srgbClr val="6272A4"/>
                </a:solidFill>
                <a:latin typeface="Arial" panose="020B0604020202020204" pitchFamily="34" charset="0"/>
                <a:ea typeface="Source Code Pro"/>
                <a:cs typeface="Arial" panose="020B0604020202020204" pitchFamily="34" charset="0"/>
                <a:sym typeface="Source Code Pro"/>
              </a:rPr>
            </a:br>
            <a:endParaRPr b="0" i="0" dirty="0">
              <a:solidFill>
                <a:srgbClr val="00313C"/>
              </a:solidFill>
              <a:latin typeface="Arial" panose="020B0604020202020204" pitchFamily="34" charset="0"/>
              <a:ea typeface="Open Sans"/>
              <a:cs typeface="Arial" panose="020B0604020202020204" pitchFamily="34" charset="0"/>
              <a:sym typeface="Open Sans"/>
            </a:endParaRPr>
          </a:p>
        </p:txBody>
      </p:sp>
      <p:sp>
        <p:nvSpPr>
          <p:cNvPr id="196" name="Google Shape;19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207" name="Google Shape;20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latin typeface="Arial" panose="020B0604020202020204" pitchFamily="34" charset="0"/>
                <a:cs typeface="Arial" panose="020B0604020202020204" pitchFamily="34" charset="0"/>
              </a:rPr>
              <a:t>to establish the slave to which the communication is addressed </a:t>
            </a:r>
            <a:endParaRPr dirty="0">
              <a:latin typeface="Arial" panose="020B0604020202020204" pitchFamily="34" charset="0"/>
              <a:cs typeface="Arial" panose="020B0604020202020204" pitchFamily="34" charset="0"/>
            </a:endParaRPr>
          </a:p>
          <a:p>
            <a:pPr marL="0" lvl="0" indent="0" algn="l" rtl="0">
              <a:spcBef>
                <a:spcPts val="0"/>
              </a:spcBef>
              <a:spcAft>
                <a:spcPts val="0"/>
              </a:spcAft>
              <a:buNone/>
            </a:pPr>
            <a:endParaRPr sz="1800" dirty="0">
              <a:latin typeface="Arial" panose="020B0604020202020204" pitchFamily="34" charset="0"/>
              <a:ea typeface="Quattrocento Sans"/>
              <a:cs typeface="Arial" panose="020B0604020202020204" pitchFamily="34" charset="0"/>
              <a:sym typeface="Quattrocento Sans"/>
            </a:endParaRPr>
          </a:p>
          <a:p>
            <a:pPr marL="0" lvl="0" indent="0" algn="l" rtl="0">
              <a:spcBef>
                <a:spcPts val="0"/>
              </a:spcBef>
              <a:spcAft>
                <a:spcPts val="0"/>
              </a:spcAft>
              <a:buNone/>
            </a:pPr>
            <a:r>
              <a:rPr lang="en-US" sz="1800" dirty="0">
                <a:latin typeface="Arial" panose="020B0604020202020204" pitchFamily="34" charset="0"/>
                <a:ea typeface="Quattrocento Sans"/>
                <a:cs typeface="Arial" panose="020B0604020202020204" pitchFamily="34" charset="0"/>
                <a:sym typeface="Quattrocento Sans"/>
              </a:rPr>
              <a:t>I2C</a:t>
            </a:r>
            <a:endParaRPr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1800" dirty="0" err="1">
                <a:latin typeface="Arial" panose="020B0604020202020204" pitchFamily="34" charset="0"/>
                <a:ea typeface="Quattrocento Sans"/>
                <a:cs typeface="Arial" panose="020B0604020202020204" pitchFamily="34" charset="0"/>
                <a:sym typeface="Quattrocento Sans"/>
              </a:rPr>
              <a:t>meno</a:t>
            </a:r>
            <a:r>
              <a:rPr lang="en-US" sz="1800" dirty="0">
                <a:latin typeface="Arial" panose="020B0604020202020204" pitchFamily="34" charset="0"/>
                <a:ea typeface="Quattrocento Sans"/>
                <a:cs typeface="Arial" panose="020B0604020202020204" pitchFamily="34" charset="0"/>
                <a:sym typeface="Quattrocento Sans"/>
              </a:rPr>
              <a:t> </a:t>
            </a:r>
            <a:r>
              <a:rPr lang="en-US" sz="1800" dirty="0" err="1">
                <a:latin typeface="Arial" panose="020B0604020202020204" pitchFamily="34" charset="0"/>
                <a:ea typeface="Quattrocento Sans"/>
                <a:cs typeface="Arial" panose="020B0604020202020204" pitchFamily="34" charset="0"/>
                <a:sym typeface="Quattrocento Sans"/>
              </a:rPr>
              <a:t>fili</a:t>
            </a:r>
            <a:r>
              <a:rPr lang="en-US" sz="1800" dirty="0">
                <a:latin typeface="Arial" panose="020B0604020202020204" pitchFamily="34" charset="0"/>
                <a:ea typeface="Quattrocento Sans"/>
                <a:cs typeface="Arial" panose="020B0604020202020204" pitchFamily="34" charset="0"/>
                <a:sym typeface="Quattrocento Sans"/>
              </a:rPr>
              <a:t>, </a:t>
            </a:r>
            <a:r>
              <a:rPr lang="en-US" sz="1800" dirty="0" err="1">
                <a:latin typeface="Arial" panose="020B0604020202020204" pitchFamily="34" charset="0"/>
                <a:ea typeface="Quattrocento Sans"/>
                <a:cs typeface="Arial" panose="020B0604020202020204" pitchFamily="34" charset="0"/>
                <a:sym typeface="Quattrocento Sans"/>
              </a:rPr>
              <a:t>meglio</a:t>
            </a:r>
            <a:r>
              <a:rPr lang="en-US" sz="1800" dirty="0">
                <a:latin typeface="Arial" panose="020B0604020202020204" pitchFamily="34" charset="0"/>
                <a:ea typeface="Quattrocento Sans"/>
                <a:cs typeface="Arial" panose="020B0604020202020204" pitchFamily="34" charset="0"/>
                <a:sym typeface="Quattrocento Sans"/>
              </a:rPr>
              <a:t> per tanti </a:t>
            </a:r>
            <a:r>
              <a:rPr lang="en-US" sz="1800" dirty="0" err="1">
                <a:latin typeface="Arial" panose="020B0604020202020204" pitchFamily="34" charset="0"/>
                <a:ea typeface="Quattrocento Sans"/>
                <a:cs typeface="Arial" panose="020B0604020202020204" pitchFamily="34" charset="0"/>
                <a:sym typeface="Quattrocento Sans"/>
              </a:rPr>
              <a:t>dispositivi</a:t>
            </a:r>
            <a:endParaRPr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1800" dirty="0">
                <a:latin typeface="Arial" panose="020B0604020202020204" pitchFamily="34" charset="0"/>
                <a:ea typeface="Quattrocento Sans"/>
                <a:cs typeface="Arial" panose="020B0604020202020204" pitchFamily="34" charset="0"/>
                <a:sym typeface="Quattrocento Sans"/>
              </a:rPr>
              <a:t>multi-master (</a:t>
            </a:r>
            <a:r>
              <a:rPr lang="en-US" sz="1800" dirty="0" err="1">
                <a:latin typeface="Arial" panose="020B0604020202020204" pitchFamily="34" charset="0"/>
                <a:ea typeface="Quattrocento Sans"/>
                <a:cs typeface="Arial" panose="020B0604020202020204" pitchFamily="34" charset="0"/>
                <a:sym typeface="Quattrocento Sans"/>
              </a:rPr>
              <a:t>arbitraggio</a:t>
            </a:r>
            <a:r>
              <a:rPr lang="en-US" sz="1800" dirty="0">
                <a:latin typeface="Arial" panose="020B0604020202020204" pitchFamily="34" charset="0"/>
                <a:ea typeface="Quattrocento Sans"/>
                <a:cs typeface="Arial" panose="020B0604020202020204" pitchFamily="34" charset="0"/>
                <a:sym typeface="Quattrocento Sans"/>
              </a:rPr>
              <a:t>)</a:t>
            </a:r>
            <a:endParaRPr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1800" dirty="0">
                <a:latin typeface="Arial" panose="020B0604020202020204" pitchFamily="34" charset="0"/>
                <a:ea typeface="Quattrocento Sans"/>
                <a:cs typeface="Arial" panose="020B0604020202020204" pitchFamily="34" charset="0"/>
                <a:sym typeface="Quattrocento Sans"/>
              </a:rPr>
              <a:t>level sensitive (</a:t>
            </a:r>
            <a:r>
              <a:rPr lang="en-US" sz="1800" dirty="0" err="1">
                <a:latin typeface="Arial" panose="020B0604020202020204" pitchFamily="34" charset="0"/>
                <a:ea typeface="Quattrocento Sans"/>
                <a:cs typeface="Arial" panose="020B0604020202020204" pitchFamily="34" charset="0"/>
                <a:sym typeface="Quattrocento Sans"/>
              </a:rPr>
              <a:t>livello</a:t>
            </a:r>
            <a:r>
              <a:rPr lang="en-US" sz="1800" dirty="0">
                <a:latin typeface="Arial" panose="020B0604020202020204" pitchFamily="34" charset="0"/>
                <a:ea typeface="Quattrocento Sans"/>
                <a:cs typeface="Arial" panose="020B0604020202020204" pitchFamily="34" charset="0"/>
                <a:sym typeface="Quattrocento Sans"/>
              </a:rPr>
              <a:t> alto) </a:t>
            </a:r>
            <a:r>
              <a:rPr lang="en-US" sz="1800" dirty="0" err="1">
                <a:latin typeface="Arial" panose="020B0604020202020204" pitchFamily="34" charset="0"/>
                <a:ea typeface="Quattrocento Sans"/>
                <a:cs typeface="Arial" panose="020B0604020202020204" pitchFamily="34" charset="0"/>
                <a:sym typeface="Quattrocento Sans"/>
              </a:rPr>
              <a:t>più</a:t>
            </a:r>
            <a:r>
              <a:rPr lang="en-US" sz="1800" dirty="0">
                <a:latin typeface="Arial" panose="020B0604020202020204" pitchFamily="34" charset="0"/>
                <a:ea typeface="Quattrocento Sans"/>
                <a:cs typeface="Arial" panose="020B0604020202020204" pitchFamily="34" charset="0"/>
                <a:sym typeface="Quattrocento Sans"/>
              </a:rPr>
              <a:t> lento </a:t>
            </a:r>
            <a:r>
              <a:rPr lang="en-US" sz="1800" dirty="0" err="1">
                <a:latin typeface="Arial" panose="020B0604020202020204" pitchFamily="34" charset="0"/>
                <a:ea typeface="Quattrocento Sans"/>
                <a:cs typeface="Arial" panose="020B0604020202020204" pitchFamily="34" charset="0"/>
                <a:sym typeface="Quattrocento Sans"/>
              </a:rPr>
              <a:t>meglio</a:t>
            </a:r>
            <a:r>
              <a:rPr lang="en-US" sz="1800" dirty="0">
                <a:latin typeface="Arial" panose="020B0604020202020204" pitchFamily="34" charset="0"/>
                <a:ea typeface="Quattrocento Sans"/>
                <a:cs typeface="Arial" panose="020B0604020202020204" pitchFamily="34" charset="0"/>
                <a:sym typeface="Quattrocento Sans"/>
              </a:rPr>
              <a:t> è</a:t>
            </a:r>
            <a:endParaRPr dirty="0">
              <a:latin typeface="Arial" panose="020B0604020202020204" pitchFamily="34" charset="0"/>
              <a:cs typeface="Arial" panose="020B0604020202020204" pitchFamily="34" charset="0"/>
            </a:endParaRPr>
          </a:p>
          <a:p>
            <a:pPr marL="0" lvl="0" indent="0" algn="l" rtl="0">
              <a:spcBef>
                <a:spcPts val="0"/>
              </a:spcBef>
              <a:spcAft>
                <a:spcPts val="0"/>
              </a:spcAft>
              <a:buNone/>
            </a:pPr>
            <a:endParaRPr b="1" dirty="0">
              <a:latin typeface="Arial" panose="020B0604020202020204" pitchFamily="34" charset="0"/>
              <a:cs typeface="Arial" panose="020B0604020202020204" pitchFamily="34" charset="0"/>
            </a:endParaRPr>
          </a:p>
        </p:txBody>
      </p:sp>
      <p:sp>
        <p:nvSpPr>
          <p:cNvPr id="215" name="Google Shape;215;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Open drain (pull up) to avoid short circuits.</a:t>
            </a:r>
            <a:endParaRPr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b="0" i="0" dirty="0">
                <a:solidFill>
                  <a:srgbClr val="00313C"/>
                </a:solidFill>
                <a:latin typeface="Arial" panose="020B0604020202020204" pitchFamily="34" charset="0"/>
                <a:ea typeface="Open Sans"/>
                <a:cs typeface="Arial" panose="020B0604020202020204" pitchFamily="34" charset="0"/>
                <a:sym typeface="Open Sans"/>
              </a:rPr>
              <a:t>Each I2C transaction begins with a </a:t>
            </a:r>
            <a:r>
              <a:rPr lang="en-US" b="1" i="0" dirty="0">
                <a:solidFill>
                  <a:srgbClr val="00313C"/>
                </a:solidFill>
                <a:latin typeface="Arial" panose="020B0604020202020204" pitchFamily="34" charset="0"/>
                <a:ea typeface="Open Sans"/>
                <a:cs typeface="Arial" panose="020B0604020202020204" pitchFamily="34" charset="0"/>
                <a:sym typeface="Open Sans"/>
              </a:rPr>
              <a:t>Start condition </a:t>
            </a:r>
            <a:r>
              <a:rPr lang="en-US" b="0" i="0" dirty="0">
                <a:solidFill>
                  <a:srgbClr val="00313C"/>
                </a:solidFill>
                <a:latin typeface="Arial" panose="020B0604020202020204" pitchFamily="34" charset="0"/>
                <a:ea typeface="Open Sans"/>
                <a:cs typeface="Arial" panose="020B0604020202020204" pitchFamily="34" charset="0"/>
                <a:sym typeface="Open Sans"/>
              </a:rPr>
              <a:t>(SCL high and SDA moves from high to low) and ends with a</a:t>
            </a:r>
            <a:r>
              <a:rPr lang="en-US" b="1" i="0" dirty="0">
                <a:solidFill>
                  <a:srgbClr val="00313C"/>
                </a:solidFill>
                <a:latin typeface="Arial" panose="020B0604020202020204" pitchFamily="34" charset="0"/>
                <a:ea typeface="Open Sans"/>
                <a:cs typeface="Arial" panose="020B0604020202020204" pitchFamily="34" charset="0"/>
                <a:sym typeface="Open Sans"/>
              </a:rPr>
              <a:t> Stop condition.</a:t>
            </a:r>
            <a:endParaRPr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b="0" i="0" dirty="0">
                <a:solidFill>
                  <a:srgbClr val="00313C"/>
                </a:solidFill>
                <a:latin typeface="Arial" panose="020B0604020202020204" pitchFamily="34" charset="0"/>
                <a:ea typeface="Open Sans"/>
                <a:cs typeface="Arial" panose="020B0604020202020204" pitchFamily="34" charset="0"/>
                <a:sym typeface="Open Sans"/>
              </a:rPr>
              <a:t>A transaction is composed by one or more messages where each message is 1 byte word (8-bit) plus an addition for synchronization: </a:t>
            </a:r>
            <a:r>
              <a:rPr lang="en-US" b="1" i="0" dirty="0">
                <a:solidFill>
                  <a:srgbClr val="00313C"/>
                </a:solidFill>
                <a:latin typeface="Arial" panose="020B0604020202020204" pitchFamily="34" charset="0"/>
                <a:ea typeface="Open Sans"/>
                <a:cs typeface="Arial" panose="020B0604020202020204" pitchFamily="34" charset="0"/>
                <a:sym typeface="Open Sans"/>
              </a:rPr>
              <a:t>Acknowledge/Not acknowledge</a:t>
            </a:r>
            <a:r>
              <a:rPr lang="en-US" b="0" i="0" dirty="0">
                <a:solidFill>
                  <a:srgbClr val="00313C"/>
                </a:solidFill>
                <a:latin typeface="Arial" panose="020B0604020202020204" pitchFamily="34" charset="0"/>
                <a:ea typeface="Open Sans"/>
                <a:cs typeface="Arial" panose="020B0604020202020204" pitchFamily="34" charset="0"/>
                <a:sym typeface="Open Sans"/>
              </a:rPr>
              <a:t> (</a:t>
            </a:r>
            <a:r>
              <a:rPr lang="en-US" b="1" i="0" dirty="0">
                <a:solidFill>
                  <a:srgbClr val="00313C"/>
                </a:solidFill>
                <a:latin typeface="Arial" panose="020B0604020202020204" pitchFamily="34" charset="0"/>
                <a:ea typeface="Open Sans"/>
                <a:cs typeface="Arial" panose="020B0604020202020204" pitchFamily="34" charset="0"/>
                <a:sym typeface="Open Sans"/>
              </a:rPr>
              <a:t>ACK/NACK</a:t>
            </a:r>
            <a:r>
              <a:rPr lang="en-US" b="0" i="0" dirty="0">
                <a:solidFill>
                  <a:srgbClr val="00313C"/>
                </a:solidFill>
                <a:latin typeface="Arial" panose="020B0604020202020204" pitchFamily="34" charset="0"/>
                <a:ea typeface="Open Sans"/>
                <a:cs typeface="Arial" panose="020B0604020202020204" pitchFamily="34" charset="0"/>
                <a:sym typeface="Open Sans"/>
              </a:rPr>
              <a:t>) bit.</a:t>
            </a:r>
            <a:endParaRPr dirty="0">
              <a:latin typeface="Arial" panose="020B0604020202020204" pitchFamily="34" charset="0"/>
              <a:cs typeface="Arial" panose="020B0604020202020204" pitchFamily="34" charset="0"/>
            </a:endParaRPr>
          </a:p>
        </p:txBody>
      </p:sp>
      <p:sp>
        <p:nvSpPr>
          <p:cNvPr id="228" name="Google Shape;228;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234" name="Google Shape;23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245" name="Google Shape;24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00313C"/>
                </a:solidFill>
                <a:latin typeface="Arial" panose="020B0604020202020204" pitchFamily="34" charset="0"/>
                <a:ea typeface="Open Sans"/>
                <a:cs typeface="Arial" panose="020B0604020202020204" pitchFamily="34" charset="0"/>
                <a:sym typeface="Open Sans"/>
              </a:rPr>
              <a:t>The communication baud rate is adjustable according to some well specified values (Standard and fast mode).</a:t>
            </a:r>
            <a:endParaRPr dirty="0">
              <a:latin typeface="Arial" panose="020B0604020202020204" pitchFamily="34" charset="0"/>
              <a:cs typeface="Arial" panose="020B0604020202020204" pitchFamily="34" charset="0"/>
            </a:endParaRPr>
          </a:p>
        </p:txBody>
      </p:sp>
      <p:sp>
        <p:nvSpPr>
          <p:cNvPr id="256" name="Google Shape;25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267" name="Google Shape;26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00313C"/>
                </a:solidFill>
                <a:latin typeface="Arial" panose="020B0604020202020204" pitchFamily="34" charset="0"/>
                <a:ea typeface="Open Sans"/>
                <a:cs typeface="Arial" panose="020B0604020202020204" pitchFamily="34" charset="0"/>
                <a:sym typeface="Open Sans"/>
              </a:rPr>
              <a:t>If we want to write only we can set </a:t>
            </a:r>
            <a:r>
              <a:rPr lang="en-US" b="0" i="1" dirty="0" err="1">
                <a:solidFill>
                  <a:srgbClr val="00313C"/>
                </a:solidFill>
                <a:latin typeface="Arial" panose="020B0604020202020204" pitchFamily="34" charset="0"/>
                <a:ea typeface="Open Sans"/>
                <a:cs typeface="Arial" panose="020B0604020202020204" pitchFamily="34" charset="0"/>
                <a:sym typeface="Open Sans"/>
              </a:rPr>
              <a:t>rxbuf</a:t>
            </a:r>
            <a:r>
              <a:rPr lang="en-US" b="0" i="0" dirty="0">
                <a:solidFill>
                  <a:srgbClr val="00313C"/>
                </a:solidFill>
                <a:latin typeface="Arial" panose="020B0604020202020204" pitchFamily="34" charset="0"/>
                <a:ea typeface="Open Sans"/>
                <a:cs typeface="Arial" panose="020B0604020202020204" pitchFamily="34" charset="0"/>
                <a:sym typeface="Open Sans"/>
              </a:rPr>
              <a:t> to NULL and </a:t>
            </a:r>
            <a:r>
              <a:rPr lang="en-US" b="0" i="1" dirty="0" err="1">
                <a:solidFill>
                  <a:srgbClr val="00313C"/>
                </a:solidFill>
                <a:latin typeface="Arial" panose="020B0604020202020204" pitchFamily="34" charset="0"/>
                <a:ea typeface="Open Sans"/>
                <a:cs typeface="Arial" panose="020B0604020202020204" pitchFamily="34" charset="0"/>
                <a:sym typeface="Open Sans"/>
              </a:rPr>
              <a:t>rxbytes</a:t>
            </a:r>
            <a:r>
              <a:rPr lang="en-US" b="0" i="0" dirty="0">
                <a:solidFill>
                  <a:srgbClr val="00313C"/>
                </a:solidFill>
                <a:latin typeface="Arial" panose="020B0604020202020204" pitchFamily="34" charset="0"/>
                <a:ea typeface="Open Sans"/>
                <a:cs typeface="Arial" panose="020B0604020202020204" pitchFamily="34" charset="0"/>
                <a:sym typeface="Open Sans"/>
              </a:rPr>
              <a:t> to 0.</a:t>
            </a:r>
            <a:endParaRPr dirty="0">
              <a:latin typeface="Arial" panose="020B0604020202020204" pitchFamily="34" charset="0"/>
              <a:cs typeface="Arial" panose="020B0604020202020204" pitchFamily="34" charset="0"/>
            </a:endParaRPr>
          </a:p>
          <a:p>
            <a:pPr marL="0" lvl="0" indent="0" algn="just" rtl="0">
              <a:spcBef>
                <a:spcPts val="0"/>
              </a:spcBef>
              <a:spcAft>
                <a:spcPts val="0"/>
              </a:spcAft>
              <a:buNone/>
            </a:pPr>
            <a:r>
              <a:rPr lang="en-US" b="0" i="0" dirty="0">
                <a:solidFill>
                  <a:srgbClr val="00313C"/>
                </a:solidFill>
                <a:latin typeface="Arial" panose="020B0604020202020204" pitchFamily="34" charset="0"/>
                <a:ea typeface="Open Sans"/>
                <a:cs typeface="Arial" panose="020B0604020202020204" pitchFamily="34" charset="0"/>
                <a:sym typeface="Open Sans"/>
              </a:rPr>
              <a:t>Timeout can be disabled choosing </a:t>
            </a:r>
            <a:r>
              <a:rPr lang="en-US" b="0" i="1" dirty="0">
                <a:solidFill>
                  <a:srgbClr val="00313C"/>
                </a:solidFill>
                <a:latin typeface="Arial" panose="020B0604020202020204" pitchFamily="34" charset="0"/>
                <a:ea typeface="Open Sans"/>
                <a:cs typeface="Arial" panose="020B0604020202020204" pitchFamily="34" charset="0"/>
                <a:sym typeface="Open Sans"/>
              </a:rPr>
              <a:t>TIME_INFINITE</a:t>
            </a:r>
            <a:r>
              <a:rPr lang="en-US" b="0" i="0" dirty="0">
                <a:solidFill>
                  <a:srgbClr val="00313C"/>
                </a:solidFill>
                <a:latin typeface="Arial" panose="020B0604020202020204" pitchFamily="34" charset="0"/>
                <a:ea typeface="Open Sans"/>
                <a:cs typeface="Arial" panose="020B0604020202020204" pitchFamily="34" charset="0"/>
                <a:sym typeface="Open Sans"/>
              </a:rPr>
              <a:t> or using the macros</a:t>
            </a:r>
            <a:endParaRPr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b="0" i="0" dirty="0">
                <a:solidFill>
                  <a:srgbClr val="6272A4"/>
                </a:solidFill>
                <a:latin typeface="Arial" panose="020B0604020202020204" pitchFamily="34" charset="0"/>
                <a:ea typeface="Source Code Pro"/>
                <a:cs typeface="Arial" panose="020B0604020202020204" pitchFamily="34" charset="0"/>
                <a:sym typeface="Source Code Pro"/>
              </a:rPr>
              <a:t>The driver offers also a couple of API to acquire and release the bus: i2cAcquireBus and i2cReleaseBus </a:t>
            </a:r>
            <a:r>
              <a:rPr lang="en-US" b="1" i="0" dirty="0">
                <a:solidFill>
                  <a:srgbClr val="6272A4"/>
                </a:solidFill>
                <a:latin typeface="Arial" panose="020B0604020202020204" pitchFamily="34" charset="0"/>
                <a:ea typeface="Source Code Pro"/>
                <a:cs typeface="Arial" panose="020B0604020202020204" pitchFamily="34" charset="0"/>
                <a:sym typeface="Source Code Pro"/>
              </a:rPr>
              <a:t>(mutex).</a:t>
            </a:r>
            <a:endParaRPr dirty="0">
              <a:latin typeface="Arial" panose="020B0604020202020204" pitchFamily="34" charset="0"/>
              <a:cs typeface="Arial" panose="020B0604020202020204" pitchFamily="34" charset="0"/>
            </a:endParaRPr>
          </a:p>
          <a:p>
            <a:pPr marL="0" lvl="0" indent="0" algn="l" rtl="0">
              <a:spcBef>
                <a:spcPts val="0"/>
              </a:spcBef>
              <a:spcAft>
                <a:spcPts val="0"/>
              </a:spcAft>
              <a:buNone/>
            </a:pPr>
            <a:endParaRPr b="0" i="0" dirty="0">
              <a:solidFill>
                <a:srgbClr val="6272A4"/>
              </a:solidFill>
              <a:latin typeface="Arial" panose="020B0604020202020204" pitchFamily="34" charset="0"/>
              <a:ea typeface="Source Code Pro"/>
              <a:cs typeface="Arial" panose="020B0604020202020204" pitchFamily="34" charset="0"/>
              <a:sym typeface="Source Code Pro"/>
            </a:endParaRPr>
          </a:p>
        </p:txBody>
      </p:sp>
      <p:sp>
        <p:nvSpPr>
          <p:cNvPr id="274" name="Google Shape;274;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dirty="0">
                <a:latin typeface="Arial" panose="020B0604020202020204" pitchFamily="34" charset="0"/>
                <a:ea typeface="Quattrocento Sans"/>
                <a:cs typeface="Arial" panose="020B0604020202020204" pitchFamily="34" charset="0"/>
                <a:sym typeface="Quattrocento Sans"/>
              </a:rPr>
              <a:t>SERIALE ++semplice da </a:t>
            </a:r>
            <a:r>
              <a:rPr lang="en-US" sz="1800" dirty="0" err="1">
                <a:latin typeface="Arial" panose="020B0604020202020204" pitchFamily="34" charset="0"/>
                <a:ea typeface="Quattrocento Sans"/>
                <a:cs typeface="Arial" panose="020B0604020202020204" pitchFamily="34" charset="0"/>
                <a:sym typeface="Quattrocento Sans"/>
              </a:rPr>
              <a:t>usare</a:t>
            </a:r>
            <a:r>
              <a:rPr lang="en-US" sz="1800" dirty="0">
                <a:latin typeface="Arial" panose="020B0604020202020204" pitchFamily="34" charset="0"/>
                <a:ea typeface="Quattrocento Sans"/>
                <a:cs typeface="Arial" panose="020B0604020202020204" pitchFamily="34" charset="0"/>
                <a:sym typeface="Quattrocento Sans"/>
              </a:rPr>
              <a:t>, no clock</a:t>
            </a:r>
            <a:endParaRPr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1800" dirty="0">
                <a:latin typeface="Arial" panose="020B0604020202020204" pitchFamily="34" charset="0"/>
                <a:ea typeface="Quattrocento Sans"/>
                <a:cs typeface="Arial" panose="020B0604020202020204" pitchFamily="34" charset="0"/>
                <a:sym typeface="Quattrocento Sans"/>
              </a:rPr>
              <a:t>punto </a:t>
            </a:r>
            <a:r>
              <a:rPr lang="en-US" sz="1800" dirty="0" err="1">
                <a:latin typeface="Arial" panose="020B0604020202020204" pitchFamily="34" charset="0"/>
                <a:ea typeface="Quattrocento Sans"/>
                <a:cs typeface="Arial" panose="020B0604020202020204" pitchFamily="34" charset="0"/>
                <a:sym typeface="Quattrocento Sans"/>
              </a:rPr>
              <a:t>punto</a:t>
            </a:r>
            <a:endParaRPr sz="1800" dirty="0">
              <a:latin typeface="Arial" panose="020B0604020202020204" pitchFamily="34" charset="0"/>
              <a:ea typeface="Quattrocento Sans"/>
              <a:cs typeface="Arial" panose="020B0604020202020204" pitchFamily="34" charset="0"/>
              <a:sym typeface="Quattrocento Sans"/>
            </a:endParaRPr>
          </a:p>
          <a:p>
            <a:pPr marL="0" lvl="0" indent="0" algn="l" rtl="0">
              <a:spcBef>
                <a:spcPts val="0"/>
              </a:spcBef>
              <a:spcAft>
                <a:spcPts val="0"/>
              </a:spcAft>
              <a:buNone/>
            </a:pPr>
            <a:r>
              <a:rPr lang="en-US" sz="1800" dirty="0" err="1">
                <a:latin typeface="Arial" panose="020B0604020202020204" pitchFamily="34" charset="0"/>
                <a:ea typeface="Quattrocento Sans"/>
                <a:cs typeface="Arial" panose="020B0604020202020204" pitchFamily="34" charset="0"/>
                <a:sym typeface="Quattrocento Sans"/>
              </a:rPr>
              <a:t>più</a:t>
            </a:r>
            <a:r>
              <a:rPr lang="en-US" sz="1800" dirty="0">
                <a:latin typeface="Arial" panose="020B0604020202020204" pitchFamily="34" charset="0"/>
                <a:ea typeface="Quattrocento Sans"/>
                <a:cs typeface="Arial" panose="020B0604020202020204" pitchFamily="34" charset="0"/>
                <a:sym typeface="Quattrocento Sans"/>
              </a:rPr>
              <a:t> </a:t>
            </a:r>
            <a:r>
              <a:rPr lang="en-US" sz="1800" dirty="0" err="1">
                <a:latin typeface="Arial" panose="020B0604020202020204" pitchFamily="34" charset="0"/>
                <a:ea typeface="Quattrocento Sans"/>
                <a:cs typeface="Arial" panose="020B0604020202020204" pitchFamily="34" charset="0"/>
                <a:sym typeface="Quattrocento Sans"/>
              </a:rPr>
              <a:t>lenta</a:t>
            </a:r>
            <a:r>
              <a:rPr lang="en-US" sz="1800" dirty="0">
                <a:latin typeface="Arial" panose="020B0604020202020204" pitchFamily="34" charset="0"/>
                <a:ea typeface="Quattrocento Sans"/>
                <a:cs typeface="Arial" panose="020B0604020202020204" pitchFamily="34" charset="0"/>
                <a:sym typeface="Quattrocento Sans"/>
              </a:rPr>
              <a:t> MA </a:t>
            </a:r>
            <a:r>
              <a:rPr lang="en-US" sz="1800" dirty="0" err="1">
                <a:latin typeface="Arial" panose="020B0604020202020204" pitchFamily="34" charset="0"/>
                <a:ea typeface="Quattrocento Sans"/>
                <a:cs typeface="Arial" panose="020B0604020202020204" pitchFamily="34" charset="0"/>
                <a:sym typeface="Quattrocento Sans"/>
              </a:rPr>
              <a:t>più</a:t>
            </a:r>
            <a:r>
              <a:rPr lang="en-US" sz="1800" dirty="0">
                <a:latin typeface="Arial" panose="020B0604020202020204" pitchFamily="34" charset="0"/>
                <a:ea typeface="Quattrocento Sans"/>
                <a:cs typeface="Arial" panose="020B0604020202020204" pitchFamily="34" charset="0"/>
                <a:sym typeface="Quattrocento Sans"/>
              </a:rPr>
              <a:t> </a:t>
            </a:r>
            <a:r>
              <a:rPr lang="en-US" sz="1800" dirty="0" err="1">
                <a:latin typeface="Arial" panose="020B0604020202020204" pitchFamily="34" charset="0"/>
                <a:ea typeface="Quattrocento Sans"/>
                <a:cs typeface="Arial" panose="020B0604020202020204" pitchFamily="34" charset="0"/>
                <a:sym typeface="Quattrocento Sans"/>
              </a:rPr>
              <a:t>lunga</a:t>
            </a:r>
            <a:endParaRPr dirty="0">
              <a:latin typeface="Arial" panose="020B0604020202020204" pitchFamily="34" charset="0"/>
              <a:cs typeface="Arial" panose="020B0604020202020204" pitchFamily="34" charset="0"/>
            </a:endParaRPr>
          </a:p>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117" name="Google Shape;11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I2c level sensitive (high o low) the slower the better for noise reduction</a:t>
            </a:r>
            <a:endParaRPr dirty="0">
              <a:latin typeface="Arial" panose="020B0604020202020204" pitchFamily="34" charset="0"/>
              <a:cs typeface="Arial" panose="020B0604020202020204" pitchFamily="34" charset="0"/>
            </a:endParaRPr>
          </a:p>
        </p:txBody>
      </p:sp>
      <p:sp>
        <p:nvSpPr>
          <p:cNvPr id="282" name="Google Shape;282;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295" name="Google Shape;29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02" name="Google Shape;30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21" name="Google Shape;321;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8" name="Google Shape;32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29" name="Google Shape;329;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41" name="Google Shape;341;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Google Shape;359;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dirty="0">
                <a:solidFill>
                  <a:srgbClr val="3F7F5F"/>
                </a:solidFill>
                <a:latin typeface="Arial" panose="020B0604020202020204" pitchFamily="34" charset="0"/>
                <a:ea typeface="Consolas"/>
                <a:cs typeface="Arial" panose="020B0604020202020204" pitchFamily="34" charset="0"/>
                <a:sym typeface="Consolas"/>
              </a:rPr>
              <a:t> STM32-specific I/O mode flags (HAL_PAL_LLD)</a:t>
            </a:r>
            <a:endParaRPr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1800" dirty="0">
                <a:solidFill>
                  <a:srgbClr val="3F7F5F"/>
                </a:solidFill>
                <a:latin typeface="Arial" panose="020B0604020202020204" pitchFamily="34" charset="0"/>
                <a:ea typeface="Consolas"/>
                <a:cs typeface="Arial" panose="020B0604020202020204" pitchFamily="34" charset="0"/>
                <a:sym typeface="Consolas"/>
              </a:rPr>
              <a:t>MACRO</a:t>
            </a:r>
            <a:endParaRPr dirty="0">
              <a:latin typeface="Arial" panose="020B0604020202020204" pitchFamily="34" charset="0"/>
              <a:cs typeface="Arial" panose="020B0604020202020204" pitchFamily="34" charset="0"/>
            </a:endParaRPr>
          </a:p>
        </p:txBody>
      </p:sp>
      <p:sp>
        <p:nvSpPr>
          <p:cNvPr id="360" name="Google Shape;360;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68" name="Google Shape;368;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0055"/>
              </a:buClr>
              <a:buSzPts val="1200"/>
              <a:buFont typeface="Consolas"/>
              <a:buNone/>
            </a:pPr>
            <a:r>
              <a:rPr lang="en-US" sz="1200" b="1" dirty="0">
                <a:solidFill>
                  <a:srgbClr val="7F0055"/>
                </a:solidFill>
                <a:latin typeface="Arial" panose="020B0604020202020204" pitchFamily="34" charset="0"/>
                <a:ea typeface="Consolas"/>
                <a:cs typeface="Arial" panose="020B0604020202020204" pitchFamily="34" charset="0"/>
                <a:sym typeface="Consolas"/>
              </a:rPr>
              <a:t>char</a:t>
            </a:r>
            <a:r>
              <a:rPr lang="en-US" sz="1200" b="1" dirty="0">
                <a:solidFill>
                  <a:srgbClr val="000000"/>
                </a:solidFill>
                <a:latin typeface="Arial" panose="020B0604020202020204" pitchFamily="34" charset="0"/>
                <a:ea typeface="Consolas"/>
                <a:cs typeface="Arial" panose="020B0604020202020204" pitchFamily="34" charset="0"/>
                <a:sym typeface="Consolas"/>
              </a:rPr>
              <a:t> buffer[20];</a:t>
            </a:r>
            <a:endParaRPr dirty="0">
              <a:latin typeface="Arial" panose="020B0604020202020204" pitchFamily="34" charset="0"/>
              <a:cs typeface="Arial" panose="020B0604020202020204" pitchFamily="34" charset="0"/>
            </a:endParaRPr>
          </a:p>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86" name="Google Shape;386;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95" name="Google Shape;39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00313C"/>
                </a:solidFill>
                <a:latin typeface="Arial" panose="020B0604020202020204" pitchFamily="34" charset="0"/>
                <a:ea typeface="Open Sans"/>
                <a:cs typeface="Arial" panose="020B0604020202020204" pitchFamily="34" charset="0"/>
                <a:sym typeface="Open Sans"/>
              </a:rPr>
              <a:t>the communication is simultaneously bi-directional, data can flow from master to slave and from slave to master at the same time on two separate wires at the same time</a:t>
            </a:r>
            <a:endParaRPr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1800" dirty="0">
                <a:latin typeface="Arial" panose="020B0604020202020204" pitchFamily="34" charset="0"/>
                <a:ea typeface="Quattrocento Sans"/>
                <a:cs typeface="Arial" panose="020B0604020202020204" pitchFamily="34" charset="0"/>
                <a:sym typeface="Quattrocento Sans"/>
              </a:rPr>
              <a:t>SPI </a:t>
            </a:r>
            <a:endParaRPr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1800" dirty="0">
                <a:latin typeface="Arial" panose="020B0604020202020204" pitchFamily="34" charset="0"/>
                <a:ea typeface="Quattrocento Sans"/>
                <a:cs typeface="Arial" panose="020B0604020202020204" pitchFamily="34" charset="0"/>
                <a:sym typeface="Quattrocento Sans"/>
              </a:rPr>
              <a:t>veloce</a:t>
            </a:r>
            <a:endParaRPr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1800" dirty="0">
                <a:latin typeface="Arial" panose="020B0604020202020204" pitchFamily="34" charset="0"/>
                <a:ea typeface="Quattrocento Sans"/>
                <a:cs typeface="Arial" panose="020B0604020202020204" pitchFamily="34" charset="0"/>
                <a:sym typeface="Quattrocento Sans"/>
              </a:rPr>
              <a:t>master-slave</a:t>
            </a:r>
            <a:endParaRPr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1800" dirty="0" err="1">
                <a:latin typeface="Arial" panose="020B0604020202020204" pitchFamily="34" charset="0"/>
                <a:ea typeface="Quattrocento Sans"/>
                <a:cs typeface="Arial" panose="020B0604020202020204" pitchFamily="34" charset="0"/>
                <a:sym typeface="Quattrocento Sans"/>
              </a:rPr>
              <a:t>immunutà</a:t>
            </a:r>
            <a:r>
              <a:rPr lang="en-US" sz="1800" dirty="0">
                <a:latin typeface="Arial" panose="020B0604020202020204" pitchFamily="34" charset="0"/>
                <a:ea typeface="Quattrocento Sans"/>
                <a:cs typeface="Arial" panose="020B0604020202020204" pitchFamily="34" charset="0"/>
                <a:sym typeface="Quattrocento Sans"/>
              </a:rPr>
              <a:t> al </a:t>
            </a:r>
            <a:r>
              <a:rPr lang="en-US" sz="1800" dirty="0" err="1">
                <a:latin typeface="Arial" panose="020B0604020202020204" pitchFamily="34" charset="0"/>
                <a:ea typeface="Quattrocento Sans"/>
                <a:cs typeface="Arial" panose="020B0604020202020204" pitchFamily="34" charset="0"/>
                <a:sym typeface="Quattrocento Sans"/>
              </a:rPr>
              <a:t>rumore</a:t>
            </a:r>
            <a:r>
              <a:rPr lang="en-US" sz="1800" dirty="0">
                <a:latin typeface="Arial" panose="020B0604020202020204" pitchFamily="34" charset="0"/>
                <a:ea typeface="Quattrocento Sans"/>
                <a:cs typeface="Arial" panose="020B0604020202020204" pitchFamily="34" charset="0"/>
                <a:sym typeface="Quattrocento Sans"/>
              </a:rPr>
              <a:t> (</a:t>
            </a:r>
            <a:r>
              <a:rPr lang="en-US" sz="1800" dirty="0" err="1">
                <a:latin typeface="Arial" panose="020B0604020202020204" pitchFamily="34" charset="0"/>
                <a:ea typeface="Quattrocento Sans"/>
                <a:cs typeface="Arial" panose="020B0604020202020204" pitchFamily="34" charset="0"/>
                <a:sym typeface="Quattrocento Sans"/>
              </a:rPr>
              <a:t>chpol</a:t>
            </a:r>
            <a:r>
              <a:rPr lang="en-US" sz="1800" dirty="0">
                <a:latin typeface="Arial" panose="020B0604020202020204" pitchFamily="34" charset="0"/>
                <a:ea typeface="Quattrocento Sans"/>
                <a:cs typeface="Arial" panose="020B0604020202020204" pitchFamily="34" charset="0"/>
                <a:sym typeface="Quattrocento Sans"/>
              </a:rPr>
              <a:t> </a:t>
            </a:r>
            <a:r>
              <a:rPr lang="en-US" sz="1800" dirty="0" err="1">
                <a:latin typeface="Arial" panose="020B0604020202020204" pitchFamily="34" charset="0"/>
                <a:ea typeface="Quattrocento Sans"/>
                <a:cs typeface="Arial" panose="020B0604020202020204" pitchFamily="34" charset="0"/>
                <a:sym typeface="Quattrocento Sans"/>
              </a:rPr>
              <a:t>fronti</a:t>
            </a:r>
            <a:r>
              <a:rPr lang="en-US" sz="1800" dirty="0">
                <a:latin typeface="Arial" panose="020B0604020202020204" pitchFamily="34" charset="0"/>
                <a:ea typeface="Quattrocento Sans"/>
                <a:cs typeface="Arial" panose="020B0604020202020204" pitchFamily="34" charset="0"/>
                <a:sym typeface="Quattrocento Sans"/>
              </a:rPr>
              <a:t>)</a:t>
            </a:r>
            <a:endParaRPr dirty="0">
              <a:latin typeface="Arial" panose="020B0604020202020204" pitchFamily="34" charset="0"/>
              <a:cs typeface="Arial" panose="020B0604020202020204" pitchFamily="34" charset="0"/>
            </a:endParaRPr>
          </a:p>
        </p:txBody>
      </p:sp>
      <p:sp>
        <p:nvSpPr>
          <p:cNvPr id="125" name="Google Shape;12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409" name="Google Shape;409;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418" name="Google Shape;418;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427" name="Google Shape;427;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00313C"/>
                </a:solidFill>
                <a:latin typeface="Arial" panose="020B0604020202020204" pitchFamily="34" charset="0"/>
                <a:ea typeface="Open Sans"/>
                <a:cs typeface="Arial" panose="020B0604020202020204" pitchFamily="34" charset="0"/>
                <a:sym typeface="Open Sans"/>
              </a:rPr>
              <a:t>the SPI could be used to…</a:t>
            </a:r>
            <a:endParaRPr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b="0" i="0" dirty="0">
                <a:solidFill>
                  <a:srgbClr val="00313C"/>
                </a:solidFill>
                <a:latin typeface="Arial" panose="020B0604020202020204" pitchFamily="34" charset="0"/>
                <a:ea typeface="Open Sans"/>
                <a:cs typeface="Arial" panose="020B0604020202020204" pitchFamily="34" charset="0"/>
                <a:sym typeface="Open Sans"/>
              </a:rPr>
              <a:t>the communication starts with the master lowering the chip select…</a:t>
            </a:r>
            <a:endParaRPr dirty="0">
              <a:latin typeface="Arial" panose="020B0604020202020204" pitchFamily="34" charset="0"/>
              <a:cs typeface="Arial" panose="020B0604020202020204" pitchFamily="34" charset="0"/>
            </a:endParaRPr>
          </a:p>
        </p:txBody>
      </p:sp>
      <p:sp>
        <p:nvSpPr>
          <p:cNvPr id="136" name="Google Shape;13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00313C"/>
                </a:solidFill>
                <a:latin typeface="Arial" panose="020B0604020202020204" pitchFamily="34" charset="0"/>
                <a:ea typeface="Open Sans"/>
                <a:cs typeface="Arial" panose="020B0604020202020204" pitchFamily="34" charset="0"/>
                <a:sym typeface="Open Sans"/>
              </a:rPr>
              <a:t>the communication is simultaneously bi-directional, data can flow from master to slave and from slave to master at the same time on two separate wires at the same time</a:t>
            </a:r>
            <a:endParaRPr dirty="0">
              <a:latin typeface="Arial" panose="020B0604020202020204" pitchFamily="34" charset="0"/>
              <a:cs typeface="Arial" panose="020B0604020202020204" pitchFamily="34" charset="0"/>
            </a:endParaRPr>
          </a:p>
        </p:txBody>
      </p:sp>
      <p:sp>
        <p:nvSpPr>
          <p:cNvPr id="143" name="Google Shape;14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152" name="Google Shape;15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Remember: only master mode!</a:t>
            </a:r>
            <a:endParaRPr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b="0" i="0" dirty="0">
                <a:solidFill>
                  <a:srgbClr val="00313C"/>
                </a:solidFill>
                <a:latin typeface="Arial" panose="020B0604020202020204" pitchFamily="34" charset="0"/>
                <a:ea typeface="Open Sans"/>
                <a:cs typeface="Arial" panose="020B0604020202020204" pitchFamily="34" charset="0"/>
                <a:sym typeface="Open Sans"/>
              </a:rPr>
              <a:t>that there are some certitudes in </a:t>
            </a:r>
            <a:r>
              <a:rPr lang="en-US" b="0" i="0" dirty="0" err="1">
                <a:solidFill>
                  <a:srgbClr val="00313C"/>
                </a:solidFill>
                <a:latin typeface="Arial" panose="020B0604020202020204" pitchFamily="34" charset="0"/>
                <a:ea typeface="Open Sans"/>
                <a:cs typeface="Arial" panose="020B0604020202020204" pitchFamily="34" charset="0"/>
                <a:sym typeface="Open Sans"/>
              </a:rPr>
              <a:t>ChibiOS</a:t>
            </a:r>
            <a:r>
              <a:rPr lang="en-US" b="0" i="0" dirty="0">
                <a:solidFill>
                  <a:srgbClr val="00313C"/>
                </a:solidFill>
                <a:latin typeface="Arial" panose="020B0604020202020204" pitchFamily="34" charset="0"/>
                <a:ea typeface="Open Sans"/>
                <a:cs typeface="Arial" panose="020B0604020202020204" pitchFamily="34" charset="0"/>
                <a:sym typeface="Open Sans"/>
              </a:rPr>
              <a:t>, consistency</a:t>
            </a:r>
            <a:endParaRPr dirty="0">
              <a:latin typeface="Arial" panose="020B0604020202020204" pitchFamily="34" charset="0"/>
              <a:cs typeface="Arial" panose="020B0604020202020204" pitchFamily="34" charset="0"/>
            </a:endParaRPr>
          </a:p>
        </p:txBody>
      </p:sp>
      <p:sp>
        <p:nvSpPr>
          <p:cNvPr id="159" name="Google Shape;15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170" name="Google Shape;17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The next parameters are used to identify the chip select of the slave.</a:t>
            </a:r>
            <a:endParaRPr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b="0" i="0" dirty="0">
                <a:solidFill>
                  <a:srgbClr val="00313C"/>
                </a:solidFill>
                <a:latin typeface="Arial" panose="020B0604020202020204" pitchFamily="34" charset="0"/>
                <a:ea typeface="Open Sans"/>
                <a:cs typeface="Arial" panose="020B0604020202020204" pitchFamily="34" charset="0"/>
                <a:sym typeface="Open Sans"/>
              </a:rPr>
              <a:t>Those are used in software chip select mode. As said chip select can be controlled in hardware as well as in software. When chip select is controlled by software the driver need to know which pin or mask of pins is the chip select. </a:t>
            </a:r>
            <a:r>
              <a:rPr lang="en-US" b="0" i="1" dirty="0">
                <a:solidFill>
                  <a:srgbClr val="00313C"/>
                </a:solidFill>
                <a:latin typeface="Arial" panose="020B0604020202020204" pitchFamily="34" charset="0"/>
                <a:ea typeface="Open Sans"/>
                <a:cs typeface="Arial" panose="020B0604020202020204" pitchFamily="34" charset="0"/>
                <a:sym typeface="Open Sans"/>
              </a:rPr>
              <a:t>SPI_SELECT_MODE</a:t>
            </a:r>
            <a:r>
              <a:rPr lang="en-US" b="0" i="0" dirty="0">
                <a:solidFill>
                  <a:srgbClr val="00313C"/>
                </a:solidFill>
                <a:latin typeface="Arial" panose="020B0604020202020204" pitchFamily="34" charset="0"/>
                <a:ea typeface="Open Sans"/>
                <a:cs typeface="Arial" panose="020B0604020202020204" pitchFamily="34" charset="0"/>
                <a:sym typeface="Open Sans"/>
              </a:rPr>
              <a:t> can be configured in</a:t>
            </a:r>
            <a:r>
              <a:rPr lang="en-US" b="0" i="1" dirty="0">
                <a:solidFill>
                  <a:srgbClr val="00313C"/>
                </a:solidFill>
                <a:latin typeface="Arial" panose="020B0604020202020204" pitchFamily="34" charset="0"/>
                <a:ea typeface="Open Sans"/>
                <a:cs typeface="Arial" panose="020B0604020202020204" pitchFamily="34" charset="0"/>
                <a:sym typeface="Open Sans"/>
              </a:rPr>
              <a:t> </a:t>
            </a:r>
            <a:r>
              <a:rPr lang="en-US" b="0" i="1" dirty="0" err="1">
                <a:solidFill>
                  <a:srgbClr val="00313C"/>
                </a:solidFill>
                <a:latin typeface="Arial" panose="020B0604020202020204" pitchFamily="34" charset="0"/>
                <a:ea typeface="Open Sans"/>
                <a:cs typeface="Arial" panose="020B0604020202020204" pitchFamily="34" charset="0"/>
                <a:sym typeface="Open Sans"/>
              </a:rPr>
              <a:t>halconf.h</a:t>
            </a:r>
            <a:r>
              <a:rPr lang="en-US" b="0" i="0" dirty="0">
                <a:solidFill>
                  <a:srgbClr val="00313C"/>
                </a:solidFill>
                <a:latin typeface="Arial" panose="020B0604020202020204" pitchFamily="34" charset="0"/>
                <a:ea typeface="Open Sans"/>
                <a:cs typeface="Arial" panose="020B0604020202020204" pitchFamily="34" charset="0"/>
                <a:sym typeface="Open Sans"/>
              </a:rPr>
              <a:t>. By default, it is set as </a:t>
            </a:r>
            <a:r>
              <a:rPr lang="en-US" b="0" i="1" dirty="0">
                <a:solidFill>
                  <a:srgbClr val="00313C"/>
                </a:solidFill>
                <a:latin typeface="Arial" panose="020B0604020202020204" pitchFamily="34" charset="0"/>
                <a:ea typeface="Open Sans"/>
                <a:cs typeface="Arial" panose="020B0604020202020204" pitchFamily="34" charset="0"/>
                <a:sym typeface="Open Sans"/>
              </a:rPr>
              <a:t>SPI_SELECT_MODE_PAD.</a:t>
            </a:r>
            <a:endParaRPr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b="1" i="0" dirty="0">
                <a:solidFill>
                  <a:srgbClr val="00313C"/>
                </a:solidFill>
                <a:latin typeface="Arial" panose="020B0604020202020204" pitchFamily="34" charset="0"/>
                <a:ea typeface="Open Sans"/>
                <a:cs typeface="Arial" panose="020B0604020202020204" pitchFamily="34" charset="0"/>
                <a:sym typeface="Open Sans"/>
              </a:rPr>
              <a:t> it can be useful to take a look to SPI demo under </a:t>
            </a:r>
            <a:r>
              <a:rPr lang="en-US" b="1" i="0" dirty="0" err="1">
                <a:solidFill>
                  <a:srgbClr val="00313C"/>
                </a:solidFill>
                <a:latin typeface="Arial" panose="020B0604020202020204" pitchFamily="34" charset="0"/>
                <a:ea typeface="Open Sans"/>
                <a:cs typeface="Arial" panose="020B0604020202020204" pitchFamily="34" charset="0"/>
                <a:sym typeface="Open Sans"/>
              </a:rPr>
              <a:t>testhal</a:t>
            </a:r>
            <a:r>
              <a:rPr lang="en-US" b="1" i="0" dirty="0">
                <a:solidFill>
                  <a:srgbClr val="00313C"/>
                </a:solidFill>
                <a:latin typeface="Arial" panose="020B0604020202020204" pitchFamily="34" charset="0"/>
                <a:ea typeface="Open Sans"/>
                <a:cs typeface="Arial" panose="020B0604020202020204" pitchFamily="34" charset="0"/>
                <a:sym typeface="Open Sans"/>
              </a:rPr>
              <a:t> folder</a:t>
            </a:r>
            <a:endParaRPr b="1" dirty="0">
              <a:latin typeface="Arial" panose="020B0604020202020204" pitchFamily="34" charset="0"/>
              <a:cs typeface="Arial" panose="020B0604020202020204" pitchFamily="34" charset="0"/>
            </a:endParaRPr>
          </a:p>
        </p:txBody>
      </p:sp>
      <p:sp>
        <p:nvSpPr>
          <p:cNvPr id="181" name="Google Shape;18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ogo" preserve="1">
  <p:cSld name="Logo">
    <p:spTree>
      <p:nvGrpSpPr>
        <p:cNvPr id="1" name="Shape 10"/>
        <p:cNvGrpSpPr/>
        <p:nvPr/>
      </p:nvGrpSpPr>
      <p:grpSpPr>
        <a:xfrm>
          <a:off x="0" y="0"/>
          <a:ext cx="0" cy="0"/>
          <a:chOff x="0" y="0"/>
          <a:chExt cx="0" cy="0"/>
        </a:xfrm>
      </p:grpSpPr>
    </p:spTree>
    <p:extLst>
      <p:ext uri="{BB962C8B-B14F-4D97-AF65-F5344CB8AC3E}">
        <p14:creationId xmlns:p14="http://schemas.microsoft.com/office/powerpoint/2010/main" val="1640877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1 content">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209846" y="1447800"/>
            <a:ext cx="11772307" cy="5334000"/>
          </a:xfrm>
          <a:prstGeom prst="rect">
            <a:avLst/>
          </a:prstGeom>
        </p:spPr>
        <p:txBody>
          <a:bodyPr/>
          <a:lstStyle>
            <a:lvl1pPr>
              <a:defRPr>
                <a:latin typeface="Arial" panose="020B0604020202020204" pitchFamily="34" charset="0"/>
                <a:cs typeface="Arial" panose="020B0604020202020204" pitchFamily="34" charset="0"/>
              </a:defRPr>
            </a:lvl1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GB" dirty="0"/>
          </a:p>
        </p:txBody>
      </p:sp>
      <p:sp>
        <p:nvSpPr>
          <p:cNvPr id="8" name="Title 7"/>
          <p:cNvSpPr>
            <a:spLocks noGrp="1"/>
          </p:cNvSpPr>
          <p:nvPr>
            <p:ph type="title"/>
          </p:nvPr>
        </p:nvSpPr>
        <p:spPr>
          <a:xfrm>
            <a:off x="203200" y="228600"/>
            <a:ext cx="6807200" cy="838200"/>
          </a:xfrm>
        </p:spPr>
        <p:txBody>
          <a:bodyPr/>
          <a:lstStyle/>
          <a:p>
            <a:r>
              <a:rPr lang="it-IT"/>
              <a:t>Fare clic per modificare lo stile del titolo dello schema</a:t>
            </a:r>
            <a:endParaRPr lang="en-GB" dirty="0"/>
          </a:p>
        </p:txBody>
      </p:sp>
    </p:spTree>
    <p:extLst>
      <p:ext uri="{BB962C8B-B14F-4D97-AF65-F5344CB8AC3E}">
        <p14:creationId xmlns:p14="http://schemas.microsoft.com/office/powerpoint/2010/main" val="143335158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empty">
    <p:spTree>
      <p:nvGrpSpPr>
        <p:cNvPr id="1" name=""/>
        <p:cNvGrpSpPr/>
        <p:nvPr/>
      </p:nvGrpSpPr>
      <p:grpSpPr>
        <a:xfrm>
          <a:off x="0" y="0"/>
          <a:ext cx="0" cy="0"/>
          <a:chOff x="0" y="0"/>
          <a:chExt cx="0" cy="0"/>
        </a:xfrm>
      </p:grpSpPr>
      <p:sp>
        <p:nvSpPr>
          <p:cNvPr id="8" name="Title 7"/>
          <p:cNvSpPr>
            <a:spLocks noGrp="1"/>
          </p:cNvSpPr>
          <p:nvPr>
            <p:ph type="title"/>
          </p:nvPr>
        </p:nvSpPr>
        <p:spPr>
          <a:xfrm>
            <a:off x="203200" y="228600"/>
            <a:ext cx="6731000" cy="838200"/>
          </a:xfrm>
        </p:spPr>
        <p:txBody>
          <a:bodyPr/>
          <a:lstStyle/>
          <a:p>
            <a:r>
              <a:rPr lang="it-IT"/>
              <a:t>Fare clic per modificare lo stile del titolo dello schema</a:t>
            </a:r>
            <a:endParaRPr lang="en-GB"/>
          </a:p>
        </p:txBody>
      </p:sp>
    </p:spTree>
    <p:extLst>
      <p:ext uri="{BB962C8B-B14F-4D97-AF65-F5344CB8AC3E}">
        <p14:creationId xmlns:p14="http://schemas.microsoft.com/office/powerpoint/2010/main" val="3538530950"/>
      </p:ext>
    </p:extLst>
  </p:cSld>
  <p:clrMapOvr>
    <a:masterClrMapping/>
  </p:clrMapOvr>
  <p:extLst>
    <p:ext uri="{DCECCB84-F9BA-43D5-87BE-67443E8EF086}">
      <p15:sldGuideLst xmlns:p15="http://schemas.microsoft.com/office/powerpoint/2012/main">
        <p15:guide id="1" orient="horz" pos="4176">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2 contents">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203200" y="1295400"/>
            <a:ext cx="5689600" cy="5334000"/>
          </a:xfrm>
          <a:prstGeom prst="rect">
            <a:avLst/>
          </a:prstGeom>
        </p:spPr>
        <p:txBody>
          <a:bodyPr/>
          <a:lstStyle>
            <a:lvl1pPr>
              <a:defRPr sz="1400">
                <a:latin typeface="Arial" panose="020B0604020202020204" pitchFamily="34" charset="0"/>
                <a:cs typeface="Arial" panose="020B0604020202020204" pitchFamily="34" charset="0"/>
              </a:defRPr>
            </a:lvl1pPr>
            <a:lvl2pPr marL="288000">
              <a:defRPr sz="1200" spc="50" baseline="0">
                <a:latin typeface="Arial" panose="020B0604020202020204" pitchFamily="34" charset="0"/>
                <a:cs typeface="Arial" panose="020B0604020202020204" pitchFamily="34" charset="0"/>
              </a:defRPr>
            </a:lvl2pPr>
            <a:lvl3pPr>
              <a:defRPr sz="1100"/>
            </a:lvl3pPr>
            <a:lvl4pPr>
              <a:defRPr sz="1000"/>
            </a:lvl4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GB" dirty="0"/>
          </a:p>
        </p:txBody>
      </p:sp>
      <p:sp>
        <p:nvSpPr>
          <p:cNvPr id="7" name="Content Placeholder 5"/>
          <p:cNvSpPr>
            <a:spLocks noGrp="1"/>
          </p:cNvSpPr>
          <p:nvPr>
            <p:ph sz="quarter" idx="11"/>
          </p:nvPr>
        </p:nvSpPr>
        <p:spPr>
          <a:xfrm>
            <a:off x="6299200" y="1295400"/>
            <a:ext cx="5664912" cy="5334000"/>
          </a:xfrm>
          <a:prstGeom prst="rect">
            <a:avLst/>
          </a:prstGeom>
        </p:spPr>
        <p:txBody>
          <a:bodyPr/>
          <a:lstStyle>
            <a:lvl1pPr>
              <a:defRPr sz="1400">
                <a:latin typeface="Arial" panose="020B0604020202020204" pitchFamily="34" charset="0"/>
                <a:cs typeface="Arial" panose="020B0604020202020204" pitchFamily="34" charset="0"/>
              </a:defRPr>
            </a:lvl1pPr>
            <a:lvl2pPr>
              <a:defRPr sz="1200"/>
            </a:lvl2pPr>
            <a:lvl3pPr>
              <a:defRPr sz="1100"/>
            </a:lvl3pPr>
            <a:lvl4pPr>
              <a:defRPr sz="1000"/>
            </a:lvl4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GB" dirty="0"/>
          </a:p>
        </p:txBody>
      </p:sp>
      <p:cxnSp>
        <p:nvCxnSpPr>
          <p:cNvPr id="3" name="Straight Connector 2"/>
          <p:cNvCxnSpPr/>
          <p:nvPr/>
        </p:nvCxnSpPr>
        <p:spPr>
          <a:xfrm>
            <a:off x="6096000" y="1295400"/>
            <a:ext cx="0" cy="5334000"/>
          </a:xfrm>
          <a:prstGeom prst="line">
            <a:avLst/>
          </a:prstGeom>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203199" y="228600"/>
            <a:ext cx="7035787" cy="838200"/>
          </a:xfrm>
        </p:spPr>
        <p:txBody>
          <a:bodyPr/>
          <a:lstStyle/>
          <a:p>
            <a:r>
              <a:rPr lang="it-IT"/>
              <a:t>Fare clic per modificare lo stile del titolo dello schema</a:t>
            </a:r>
            <a:endParaRPr lang="en-GB"/>
          </a:p>
        </p:txBody>
      </p:sp>
      <p:cxnSp>
        <p:nvCxnSpPr>
          <p:cNvPr id="2" name="Straight Connector 1">
            <a:extLst>
              <a:ext uri="{FF2B5EF4-FFF2-40B4-BE49-F238E27FC236}">
                <a16:creationId xmlns:a16="http://schemas.microsoft.com/office/drawing/2014/main" id="{FAD729AA-1FC4-0AD5-CE0F-3ACB07798115}"/>
              </a:ext>
            </a:extLst>
          </p:cNvPr>
          <p:cNvCxnSpPr/>
          <p:nvPr/>
        </p:nvCxnSpPr>
        <p:spPr>
          <a:xfrm>
            <a:off x="6096000" y="1295400"/>
            <a:ext cx="0" cy="5334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79608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Logo">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7411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1_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8898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uota" preserve="1">
  <p:cSld name="Vuota">
    <p:spTree>
      <p:nvGrpSpPr>
        <p:cNvPr id="1" name="Shape 11"/>
        <p:cNvGrpSpPr/>
        <p:nvPr/>
      </p:nvGrpSpPr>
      <p:grpSpPr>
        <a:xfrm>
          <a:off x="0" y="0"/>
          <a:ext cx="0" cy="0"/>
          <a:chOff x="0" y="0"/>
          <a:chExt cx="0" cy="0"/>
        </a:xfrm>
      </p:grpSpPr>
    </p:spTree>
    <p:extLst>
      <p:ext uri="{BB962C8B-B14F-4D97-AF65-F5344CB8AC3E}">
        <p14:creationId xmlns:p14="http://schemas.microsoft.com/office/powerpoint/2010/main" val="845110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olo e contenuto" type="obj" preserve="1">
  <p:cSld name="Titolo e contenuto">
    <p:spTree>
      <p:nvGrpSpPr>
        <p:cNvPr id="1" name="Shape 12"/>
        <p:cNvGrpSpPr/>
        <p:nvPr/>
      </p:nvGrpSpPr>
      <p:grpSpPr>
        <a:xfrm>
          <a:off x="0" y="0"/>
          <a:ext cx="0" cy="0"/>
          <a:chOff x="0" y="0"/>
          <a:chExt cx="0" cy="0"/>
        </a:xfrm>
      </p:grpSpPr>
      <p:sp>
        <p:nvSpPr>
          <p:cNvPr id="13" name="Google Shape;13;p19"/>
          <p:cNvSpPr txBox="1">
            <a:spLocks noGrp="1"/>
          </p:cNvSpPr>
          <p:nvPr>
            <p:ph type="title"/>
          </p:nvPr>
        </p:nvSpPr>
        <p:spPr>
          <a:xfrm>
            <a:off x="203200" y="228600"/>
            <a:ext cx="6502400" cy="838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it-IT"/>
              <a:t>Fare clic per modificare lo stile del titolo dello schema</a:t>
            </a:r>
            <a:endParaRPr/>
          </a:p>
        </p:txBody>
      </p:sp>
      <p:sp>
        <p:nvSpPr>
          <p:cNvPr id="14" name="Google Shape;14;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600"/>
              </a:spcBef>
              <a:spcAft>
                <a:spcPts val="0"/>
              </a:spcAft>
              <a:buSzPts val="1800"/>
              <a:buChar char="•"/>
              <a:defRPr>
                <a:latin typeface="Arial" panose="020B0604020202020204" pitchFamily="34" charset="0"/>
                <a:cs typeface="Arial" panose="020B0604020202020204" pitchFamily="34" charset="0"/>
              </a:defRPr>
            </a:lvl1pPr>
            <a:lvl2pPr marL="914400" lvl="1" indent="-228600" algn="l">
              <a:lnSpc>
                <a:spcPct val="90000"/>
              </a:lnSpc>
              <a:spcBef>
                <a:spcPts val="600"/>
              </a:spcBef>
              <a:spcAft>
                <a:spcPts val="0"/>
              </a:spcAft>
              <a:buSzPts val="1800"/>
              <a:buNone/>
              <a:defRPr/>
            </a:lvl2pPr>
            <a:lvl3pPr marL="1371600" lvl="2" indent="-342900" algn="l">
              <a:lnSpc>
                <a:spcPct val="90000"/>
              </a:lnSpc>
              <a:spcBef>
                <a:spcPts val="600"/>
              </a:spcBef>
              <a:spcAft>
                <a:spcPts val="0"/>
              </a:spcAft>
              <a:buClr>
                <a:srgbClr val="4D4F4F"/>
              </a:buClr>
              <a:buSzPts val="1800"/>
              <a:buChar char="•"/>
              <a:defRPr/>
            </a:lvl3pPr>
            <a:lvl4pPr marL="1828800" lvl="3" indent="-342900" algn="l">
              <a:lnSpc>
                <a:spcPct val="90000"/>
              </a:lnSpc>
              <a:spcBef>
                <a:spcPts val="300"/>
              </a:spcBef>
              <a:spcAft>
                <a:spcPts val="0"/>
              </a:spcAft>
              <a:buClr>
                <a:srgbClr val="747677"/>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it-IT" dirty="0"/>
              <a:t>Fare clic per modificare gli stili del testo dello schema</a:t>
            </a:r>
          </a:p>
        </p:txBody>
      </p:sp>
      <p:sp>
        <p:nvSpPr>
          <p:cNvPr id="15" name="Google Shape;15;p19"/>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lang="it-IT"/>
          </a:p>
        </p:txBody>
      </p:sp>
      <p:sp>
        <p:nvSpPr>
          <p:cNvPr id="16" name="Google Shape;16;p19"/>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lang="it-IT"/>
          </a:p>
        </p:txBody>
      </p:sp>
      <p:sp>
        <p:nvSpPr>
          <p:cNvPr id="17" name="Google Shape;17;p19"/>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67407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mmagine con didascalia" type="picTx" preserve="1">
  <p:cSld name="Immagine con didascalia">
    <p:spTree>
      <p:nvGrpSpPr>
        <p:cNvPr id="1" name="Shape 18"/>
        <p:cNvGrpSpPr/>
        <p:nvPr/>
      </p:nvGrpSpPr>
      <p:grpSpPr>
        <a:xfrm>
          <a:off x="0" y="0"/>
          <a:ext cx="0" cy="0"/>
          <a:chOff x="0" y="0"/>
          <a:chExt cx="0" cy="0"/>
        </a:xfrm>
      </p:grpSpPr>
      <p:sp>
        <p:nvSpPr>
          <p:cNvPr id="19" name="Google Shape;19;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accent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it-IT"/>
              <a:t>Fare clic per modificare lo stile del titolo dello schema</a:t>
            </a:r>
            <a:endParaRPr/>
          </a:p>
        </p:txBody>
      </p:sp>
      <p:sp>
        <p:nvSpPr>
          <p:cNvPr id="20" name="Google Shape;20;p2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600"/>
              </a:spcBef>
              <a:spcAft>
                <a:spcPts val="0"/>
              </a:spcAft>
              <a:buClr>
                <a:schemeClr val="accent1"/>
              </a:buClr>
              <a:buSzPts val="3200"/>
              <a:buFont typeface="Arial"/>
              <a:buNone/>
              <a:defRPr sz="3200" b="0" i="0" u="none" strike="noStrike" cap="none">
                <a:solidFill>
                  <a:schemeClr val="accent4"/>
                </a:solidFill>
                <a:latin typeface="Arial" panose="020B0604020202020204" pitchFamily="34" charset="0"/>
                <a:ea typeface="Questrial"/>
                <a:cs typeface="Arial" panose="020B0604020202020204" pitchFamily="34" charset="0"/>
                <a:sym typeface="Questrial"/>
              </a:defRPr>
            </a:lvl1pPr>
            <a:lvl2pPr marR="0" lvl="1" algn="l" rtl="0">
              <a:lnSpc>
                <a:spcPct val="90000"/>
              </a:lnSpc>
              <a:spcBef>
                <a:spcPts val="600"/>
              </a:spcBef>
              <a:spcAft>
                <a:spcPts val="0"/>
              </a:spcAft>
              <a:buClr>
                <a:srgbClr val="002F7C"/>
              </a:buClr>
              <a:buSzPts val="2800"/>
              <a:buFont typeface="Arial"/>
              <a:buNone/>
              <a:defRPr sz="2800" b="0" i="0" u="none" strike="noStrike" cap="none">
                <a:solidFill>
                  <a:schemeClr val="accent1"/>
                </a:solidFill>
                <a:latin typeface="Arial"/>
                <a:ea typeface="Arial"/>
                <a:cs typeface="Arial"/>
                <a:sym typeface="Arial"/>
              </a:defRPr>
            </a:lvl2pPr>
            <a:lvl3pPr marR="0" lvl="2" algn="l" rtl="0">
              <a:lnSpc>
                <a:spcPct val="90000"/>
              </a:lnSpc>
              <a:spcBef>
                <a:spcPts val="600"/>
              </a:spcBef>
              <a:spcAft>
                <a:spcPts val="0"/>
              </a:spcAft>
              <a:buClr>
                <a:srgbClr val="4D4F4F"/>
              </a:buClr>
              <a:buSzPts val="2400"/>
              <a:buFont typeface="Arial"/>
              <a:buNone/>
              <a:defRPr sz="2400" b="0" i="0" u="none" strike="noStrike" cap="none">
                <a:solidFill>
                  <a:srgbClr val="4D4F4F"/>
                </a:solidFill>
                <a:latin typeface="Arial"/>
                <a:ea typeface="Arial"/>
                <a:cs typeface="Arial"/>
                <a:sym typeface="Arial"/>
              </a:defRPr>
            </a:lvl3pPr>
            <a:lvl4pPr marR="0" lvl="3" algn="l" rtl="0">
              <a:lnSpc>
                <a:spcPct val="90000"/>
              </a:lnSpc>
              <a:spcBef>
                <a:spcPts val="300"/>
              </a:spcBef>
              <a:spcAft>
                <a:spcPts val="0"/>
              </a:spcAft>
              <a:buClr>
                <a:srgbClr val="747677"/>
              </a:buClr>
              <a:buSzPts val="2000"/>
              <a:buFont typeface="Arial"/>
              <a:buNone/>
              <a:defRPr sz="2000" b="0" i="0" u="none" strike="noStrike" cap="none">
                <a:solidFill>
                  <a:srgbClr val="747677"/>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r>
              <a:rPr lang="it-IT" dirty="0"/>
              <a:t>Fare clic sull'icona per inserire un'immagine</a:t>
            </a:r>
            <a:endParaRPr dirty="0"/>
          </a:p>
        </p:txBody>
      </p:sp>
      <p:sp>
        <p:nvSpPr>
          <p:cNvPr id="21" name="Google Shape;21;p2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SzPts val="1600"/>
              <a:buNone/>
              <a:defRPr sz="1600">
                <a:latin typeface="Arial" panose="020B0604020202020204" pitchFamily="34" charset="0"/>
                <a:cs typeface="Arial" panose="020B0604020202020204" pitchFamily="34" charset="0"/>
              </a:defRPr>
            </a:lvl1pPr>
            <a:lvl2pPr marL="914400" lvl="1" indent="-228600" algn="l">
              <a:lnSpc>
                <a:spcPct val="90000"/>
              </a:lnSpc>
              <a:spcBef>
                <a:spcPts val="600"/>
              </a:spcBef>
              <a:spcAft>
                <a:spcPts val="0"/>
              </a:spcAft>
              <a:buSzPts val="1400"/>
              <a:buFont typeface="Arial"/>
              <a:buNone/>
              <a:defRPr sz="1400"/>
            </a:lvl2pPr>
            <a:lvl3pPr marL="1371600" lvl="2" indent="-228600" algn="l">
              <a:lnSpc>
                <a:spcPct val="90000"/>
              </a:lnSpc>
              <a:spcBef>
                <a:spcPts val="600"/>
              </a:spcBef>
              <a:spcAft>
                <a:spcPts val="0"/>
              </a:spcAft>
              <a:buClr>
                <a:srgbClr val="4D4F4F"/>
              </a:buClr>
              <a:buSzPts val="1200"/>
              <a:buNone/>
              <a:defRPr sz="1200"/>
            </a:lvl3pPr>
            <a:lvl4pPr marL="1828800" lvl="3" indent="-228600" algn="l">
              <a:lnSpc>
                <a:spcPct val="90000"/>
              </a:lnSpc>
              <a:spcBef>
                <a:spcPts val="300"/>
              </a:spcBef>
              <a:spcAft>
                <a:spcPts val="0"/>
              </a:spcAft>
              <a:buClr>
                <a:srgbClr val="747677"/>
              </a:buClr>
              <a:buSzPts val="1000"/>
              <a:buNone/>
              <a:defRPr sz="1000"/>
            </a:lvl4pPr>
            <a:lvl5pPr marL="2286000" lvl="4" indent="-228600" algn="l">
              <a:lnSpc>
                <a:spcPct val="100000"/>
              </a:lnSpc>
              <a:spcBef>
                <a:spcPts val="300"/>
              </a:spcBef>
              <a:spcAft>
                <a:spcPts val="0"/>
              </a:spcAft>
              <a:buClr>
                <a:schemeClr val="dk1"/>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pPr lvl="0"/>
            <a:r>
              <a:rPr lang="it-IT" dirty="0"/>
              <a:t>Fare clic per modificare gli stili del testo dello schema</a:t>
            </a:r>
          </a:p>
        </p:txBody>
      </p:sp>
      <p:sp>
        <p:nvSpPr>
          <p:cNvPr id="22" name="Google Shape;22;p20"/>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lang="it-IT"/>
          </a:p>
        </p:txBody>
      </p:sp>
      <p:sp>
        <p:nvSpPr>
          <p:cNvPr id="23" name="Google Shape;23;p20"/>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lang="it-IT"/>
          </a:p>
        </p:txBody>
      </p:sp>
      <p:sp>
        <p:nvSpPr>
          <p:cNvPr id="24" name="Google Shape;24;p20"/>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73324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_Subtitle_QrCode" preserve="1">
  <p:cSld name="Title_Subtitle_QrCode">
    <p:spTree>
      <p:nvGrpSpPr>
        <p:cNvPr id="1" name="Shape 25"/>
        <p:cNvGrpSpPr/>
        <p:nvPr/>
      </p:nvGrpSpPr>
      <p:grpSpPr>
        <a:xfrm>
          <a:off x="0" y="0"/>
          <a:ext cx="0" cy="0"/>
          <a:chOff x="0" y="0"/>
          <a:chExt cx="0" cy="0"/>
        </a:xfrm>
      </p:grpSpPr>
      <p:sp>
        <p:nvSpPr>
          <p:cNvPr id="26" name="Google Shape;26;p21"/>
          <p:cNvSpPr txBox="1">
            <a:spLocks noGrp="1"/>
          </p:cNvSpPr>
          <p:nvPr>
            <p:ph type="title"/>
          </p:nvPr>
        </p:nvSpPr>
        <p:spPr>
          <a:xfrm>
            <a:off x="203200" y="228600"/>
            <a:ext cx="6502400" cy="838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6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it-IT"/>
              <a:t>Fare clic per modificare lo stile del titolo dello schema</a:t>
            </a:r>
            <a:endParaRPr/>
          </a:p>
        </p:txBody>
      </p:sp>
      <p:sp>
        <p:nvSpPr>
          <p:cNvPr id="27" name="Google Shape;27;p21"/>
          <p:cNvSpPr txBox="1">
            <a:spLocks noGrp="1"/>
          </p:cNvSpPr>
          <p:nvPr>
            <p:ph type="body" idx="1"/>
          </p:nvPr>
        </p:nvSpPr>
        <p:spPr>
          <a:xfrm>
            <a:off x="551689" y="1021844"/>
            <a:ext cx="11089449" cy="90581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600"/>
              </a:spcBef>
              <a:spcAft>
                <a:spcPts val="0"/>
              </a:spcAft>
              <a:buSzPts val="2600"/>
              <a:buNone/>
              <a:defRPr sz="2600" b="0" i="0">
                <a:solidFill>
                  <a:srgbClr val="C3C4C4"/>
                </a:solidFill>
                <a:latin typeface="Arial" panose="020B0604020202020204" pitchFamily="34" charset="0"/>
                <a:ea typeface="Calibri"/>
                <a:cs typeface="Arial" panose="020B0604020202020204" pitchFamily="34" charset="0"/>
                <a:sym typeface="Calibri"/>
              </a:defRPr>
            </a:lvl1pPr>
            <a:lvl2pPr marL="914400" lvl="1" indent="-228600" algn="l">
              <a:lnSpc>
                <a:spcPct val="90000"/>
              </a:lnSpc>
              <a:spcBef>
                <a:spcPts val="600"/>
              </a:spcBef>
              <a:spcAft>
                <a:spcPts val="0"/>
              </a:spcAft>
              <a:buSzPts val="2000"/>
              <a:buFont typeface="Arial"/>
              <a:buNone/>
              <a:defRPr sz="2000" b="1"/>
            </a:lvl2pPr>
            <a:lvl3pPr marL="1371600" lvl="2" indent="-228600" algn="l">
              <a:lnSpc>
                <a:spcPct val="90000"/>
              </a:lnSpc>
              <a:spcBef>
                <a:spcPts val="600"/>
              </a:spcBef>
              <a:spcAft>
                <a:spcPts val="0"/>
              </a:spcAft>
              <a:buClr>
                <a:srgbClr val="4D4F4F"/>
              </a:buClr>
              <a:buSzPts val="1800"/>
              <a:buNone/>
              <a:defRPr sz="1800" b="1"/>
            </a:lvl3pPr>
            <a:lvl4pPr marL="1828800" lvl="3" indent="-228600" algn="l">
              <a:lnSpc>
                <a:spcPct val="90000"/>
              </a:lnSpc>
              <a:spcBef>
                <a:spcPts val="300"/>
              </a:spcBef>
              <a:spcAft>
                <a:spcPts val="0"/>
              </a:spcAft>
              <a:buClr>
                <a:srgbClr val="747677"/>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pPr lvl="0"/>
            <a:r>
              <a:rPr lang="it-IT" dirty="0"/>
              <a:t>Fare clic per modificare gli stili del testo dello schema</a:t>
            </a:r>
          </a:p>
        </p:txBody>
      </p:sp>
      <p:sp>
        <p:nvSpPr>
          <p:cNvPr id="28" name="Google Shape;28;p21"/>
          <p:cNvSpPr>
            <a:spLocks noGrp="1"/>
          </p:cNvSpPr>
          <p:nvPr>
            <p:ph type="pic" idx="2"/>
          </p:nvPr>
        </p:nvSpPr>
        <p:spPr>
          <a:xfrm>
            <a:off x="4522572" y="2323626"/>
            <a:ext cx="3154320" cy="315432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600"/>
              </a:spcBef>
              <a:spcAft>
                <a:spcPts val="0"/>
              </a:spcAft>
              <a:buClr>
                <a:schemeClr val="accent1"/>
              </a:buClr>
              <a:buSzPts val="1400"/>
              <a:buFont typeface="Arial"/>
              <a:buNone/>
              <a:defRPr sz="1400" b="0" i="0" u="none" strike="noStrike" cap="none">
                <a:solidFill>
                  <a:schemeClr val="accent4"/>
                </a:solidFill>
                <a:latin typeface="Arial" panose="020B0604020202020204" pitchFamily="34" charset="0"/>
                <a:ea typeface="Questrial"/>
                <a:cs typeface="Arial" panose="020B0604020202020204" pitchFamily="34" charset="0"/>
                <a:sym typeface="Questrial"/>
              </a:defRPr>
            </a:lvl1pPr>
            <a:lvl2pPr marR="0" lvl="1" algn="l" rtl="0">
              <a:lnSpc>
                <a:spcPct val="90000"/>
              </a:lnSpc>
              <a:spcBef>
                <a:spcPts val="600"/>
              </a:spcBef>
              <a:spcAft>
                <a:spcPts val="0"/>
              </a:spcAft>
              <a:buClr>
                <a:srgbClr val="002F7C"/>
              </a:buClr>
              <a:buSzPts val="1200"/>
              <a:buFont typeface="Arial"/>
              <a:buNone/>
              <a:defRPr sz="1200" b="0" i="0" u="none" strike="noStrike" cap="none">
                <a:solidFill>
                  <a:schemeClr val="accent1"/>
                </a:solidFill>
                <a:latin typeface="Arial"/>
                <a:ea typeface="Arial"/>
                <a:cs typeface="Arial"/>
                <a:sym typeface="Arial"/>
              </a:defRPr>
            </a:lvl2pPr>
            <a:lvl3pPr marR="0" lvl="2" algn="l" rtl="0">
              <a:lnSpc>
                <a:spcPct val="90000"/>
              </a:lnSpc>
              <a:spcBef>
                <a:spcPts val="600"/>
              </a:spcBef>
              <a:spcAft>
                <a:spcPts val="0"/>
              </a:spcAft>
              <a:buClr>
                <a:srgbClr val="4D4F4F"/>
              </a:buClr>
              <a:buSzPts val="1100"/>
              <a:buFont typeface="Arial"/>
              <a:buChar char="•"/>
              <a:defRPr sz="1100" b="0" i="0" u="none" strike="noStrike" cap="none">
                <a:solidFill>
                  <a:srgbClr val="4D4F4F"/>
                </a:solidFill>
                <a:latin typeface="Arial"/>
                <a:ea typeface="Arial"/>
                <a:cs typeface="Arial"/>
                <a:sym typeface="Arial"/>
              </a:defRPr>
            </a:lvl3pPr>
            <a:lvl4pPr marR="0" lvl="3" algn="l" rtl="0">
              <a:lnSpc>
                <a:spcPct val="90000"/>
              </a:lnSpc>
              <a:spcBef>
                <a:spcPts val="300"/>
              </a:spcBef>
              <a:spcAft>
                <a:spcPts val="0"/>
              </a:spcAft>
              <a:buClr>
                <a:srgbClr val="747677"/>
              </a:buClr>
              <a:buSzPts val="1000"/>
              <a:buFont typeface="Arial"/>
              <a:buChar char="•"/>
              <a:defRPr sz="1000" b="0" i="0" u="none" strike="noStrike" cap="none">
                <a:solidFill>
                  <a:srgbClr val="747677"/>
                </a:solidFill>
                <a:latin typeface="Arial"/>
                <a:ea typeface="Arial"/>
                <a:cs typeface="Arial"/>
                <a:sym typeface="Arial"/>
              </a:defRPr>
            </a:lvl4pPr>
            <a:lvl5pPr marR="0" lvl="4" algn="l" rtl="0">
              <a:lnSpc>
                <a:spcPct val="100000"/>
              </a:lnSpc>
              <a:spcBef>
                <a:spcPts val="3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it-IT" dirty="0"/>
              <a:t>Fare clic sull'icona per inserire un'immagine</a:t>
            </a:r>
            <a:endParaRPr dirty="0"/>
          </a:p>
        </p:txBody>
      </p:sp>
    </p:spTree>
    <p:extLst>
      <p:ext uri="{BB962C8B-B14F-4D97-AF65-F5344CB8AC3E}">
        <p14:creationId xmlns:p14="http://schemas.microsoft.com/office/powerpoint/2010/main" val="3312939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 content" preserve="1">
  <p:cSld name="1 content">
    <p:spTree>
      <p:nvGrpSpPr>
        <p:cNvPr id="1" name="Shape 29"/>
        <p:cNvGrpSpPr/>
        <p:nvPr/>
      </p:nvGrpSpPr>
      <p:grpSpPr>
        <a:xfrm>
          <a:off x="0" y="0"/>
          <a:ext cx="0" cy="0"/>
          <a:chOff x="0" y="0"/>
          <a:chExt cx="0" cy="0"/>
        </a:xfrm>
      </p:grpSpPr>
      <p:sp>
        <p:nvSpPr>
          <p:cNvPr id="30" name="Google Shape;30;p22"/>
          <p:cNvSpPr txBox="1">
            <a:spLocks noGrp="1"/>
          </p:cNvSpPr>
          <p:nvPr>
            <p:ph type="body" idx="1"/>
          </p:nvPr>
        </p:nvSpPr>
        <p:spPr>
          <a:xfrm>
            <a:off x="209846" y="1447800"/>
            <a:ext cx="11772307" cy="533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600"/>
              </a:spcBef>
              <a:spcAft>
                <a:spcPts val="0"/>
              </a:spcAft>
              <a:buSzPts val="1800"/>
              <a:buChar char="•"/>
              <a:defRPr>
                <a:latin typeface="Arial" panose="020B0604020202020204" pitchFamily="34" charset="0"/>
                <a:cs typeface="Arial" panose="020B0604020202020204" pitchFamily="34" charset="0"/>
              </a:defRPr>
            </a:lvl1pPr>
            <a:lvl2pPr marL="914400" lvl="1" indent="-228600" algn="l">
              <a:lnSpc>
                <a:spcPct val="90000"/>
              </a:lnSpc>
              <a:spcBef>
                <a:spcPts val="600"/>
              </a:spcBef>
              <a:spcAft>
                <a:spcPts val="0"/>
              </a:spcAft>
              <a:buSzPts val="1800"/>
              <a:buNone/>
              <a:defRPr/>
            </a:lvl2pPr>
            <a:lvl3pPr marL="1371600" lvl="2" indent="-342900" algn="l">
              <a:lnSpc>
                <a:spcPct val="90000"/>
              </a:lnSpc>
              <a:spcBef>
                <a:spcPts val="600"/>
              </a:spcBef>
              <a:spcAft>
                <a:spcPts val="0"/>
              </a:spcAft>
              <a:buClr>
                <a:srgbClr val="4D4F4F"/>
              </a:buClr>
              <a:buSzPts val="1800"/>
              <a:buChar char="•"/>
              <a:defRPr/>
            </a:lvl3pPr>
            <a:lvl4pPr marL="1828800" lvl="3" indent="-342900" algn="l">
              <a:lnSpc>
                <a:spcPct val="90000"/>
              </a:lnSpc>
              <a:spcBef>
                <a:spcPts val="300"/>
              </a:spcBef>
              <a:spcAft>
                <a:spcPts val="0"/>
              </a:spcAft>
              <a:buClr>
                <a:srgbClr val="747677"/>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it-IT" dirty="0"/>
              <a:t>Fare clic per modificare gli stili del testo dello schema</a:t>
            </a:r>
          </a:p>
        </p:txBody>
      </p:sp>
      <p:sp>
        <p:nvSpPr>
          <p:cNvPr id="31" name="Google Shape;31;p22"/>
          <p:cNvSpPr txBox="1">
            <a:spLocks noGrp="1"/>
          </p:cNvSpPr>
          <p:nvPr>
            <p:ph type="title"/>
          </p:nvPr>
        </p:nvSpPr>
        <p:spPr>
          <a:xfrm>
            <a:off x="203200" y="228600"/>
            <a:ext cx="6807200" cy="838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it-IT"/>
              <a:t>Fare clic per modificare lo stile del titolo dello schema</a:t>
            </a:r>
            <a:endParaRPr/>
          </a:p>
        </p:txBody>
      </p:sp>
    </p:spTree>
    <p:extLst>
      <p:ext uri="{BB962C8B-B14F-4D97-AF65-F5344CB8AC3E}">
        <p14:creationId xmlns:p14="http://schemas.microsoft.com/office/powerpoint/2010/main" val="1735312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mpty" preserve="1">
  <p:cSld name="empty">
    <p:spTree>
      <p:nvGrpSpPr>
        <p:cNvPr id="1" name="Shape 32"/>
        <p:cNvGrpSpPr/>
        <p:nvPr/>
      </p:nvGrpSpPr>
      <p:grpSpPr>
        <a:xfrm>
          <a:off x="0" y="0"/>
          <a:ext cx="0" cy="0"/>
          <a:chOff x="0" y="0"/>
          <a:chExt cx="0" cy="0"/>
        </a:xfrm>
      </p:grpSpPr>
      <p:sp>
        <p:nvSpPr>
          <p:cNvPr id="33" name="Google Shape;33;p23"/>
          <p:cNvSpPr txBox="1">
            <a:spLocks noGrp="1"/>
          </p:cNvSpPr>
          <p:nvPr>
            <p:ph type="title"/>
          </p:nvPr>
        </p:nvSpPr>
        <p:spPr>
          <a:xfrm>
            <a:off x="203200" y="228600"/>
            <a:ext cx="6731000" cy="838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it-IT"/>
              <a:t>Fare clic per modificare lo stile del titolo dello schema</a:t>
            </a:r>
            <a:endParaRPr/>
          </a:p>
        </p:txBody>
      </p:sp>
    </p:spTree>
    <p:extLst>
      <p:ext uri="{BB962C8B-B14F-4D97-AF65-F5344CB8AC3E}">
        <p14:creationId xmlns:p14="http://schemas.microsoft.com/office/powerpoint/2010/main" val="465010451"/>
      </p:ext>
    </p:extLst>
  </p:cSld>
  <p:clrMapOvr>
    <a:masterClrMapping/>
  </p:clrMapOvr>
  <p:extLst>
    <p:ext uri="{DCECCB84-F9BA-43D5-87BE-67443E8EF086}">
      <p15:sldGuideLst xmlns:p15="http://schemas.microsoft.com/office/powerpoint/2012/main">
        <p15:guide id="1" orient="horz" pos="4176">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 contents" preserve="1">
  <p:cSld name="2 contents">
    <p:spTree>
      <p:nvGrpSpPr>
        <p:cNvPr id="1" name="Shape 34"/>
        <p:cNvGrpSpPr/>
        <p:nvPr/>
      </p:nvGrpSpPr>
      <p:grpSpPr>
        <a:xfrm>
          <a:off x="0" y="0"/>
          <a:ext cx="0" cy="0"/>
          <a:chOff x="0" y="0"/>
          <a:chExt cx="0" cy="0"/>
        </a:xfrm>
      </p:grpSpPr>
      <p:sp>
        <p:nvSpPr>
          <p:cNvPr id="35" name="Google Shape;35;p24"/>
          <p:cNvSpPr txBox="1">
            <a:spLocks noGrp="1"/>
          </p:cNvSpPr>
          <p:nvPr>
            <p:ph type="body" idx="1"/>
          </p:nvPr>
        </p:nvSpPr>
        <p:spPr>
          <a:xfrm>
            <a:off x="203200" y="1295400"/>
            <a:ext cx="5689600" cy="5334000"/>
          </a:xfrm>
          <a:prstGeom prst="rect">
            <a:avLst/>
          </a:prstGeom>
          <a:noFill/>
          <a:ln>
            <a:noFill/>
          </a:ln>
        </p:spPr>
        <p:txBody>
          <a:bodyPr spcFirstLastPara="1" wrap="square" lIns="91425" tIns="45700" rIns="91425" bIns="45700" anchor="t" anchorCtr="0">
            <a:normAutofit/>
          </a:bodyPr>
          <a:lstStyle>
            <a:lvl1pPr marL="457200" lvl="0" indent="-317500" algn="l">
              <a:lnSpc>
                <a:spcPct val="100000"/>
              </a:lnSpc>
              <a:spcBef>
                <a:spcPts val="600"/>
              </a:spcBef>
              <a:spcAft>
                <a:spcPts val="0"/>
              </a:spcAft>
              <a:buSzPts val="1400"/>
              <a:buChar char="•"/>
              <a:defRPr sz="1400">
                <a:latin typeface="Arial" panose="020B0604020202020204" pitchFamily="34" charset="0"/>
                <a:cs typeface="Arial" panose="020B0604020202020204" pitchFamily="34" charset="0"/>
              </a:defRPr>
            </a:lvl1pPr>
            <a:lvl2pPr marL="914400" lvl="1" indent="-228600" algn="l">
              <a:lnSpc>
                <a:spcPct val="90000"/>
              </a:lnSpc>
              <a:spcBef>
                <a:spcPts val="600"/>
              </a:spcBef>
              <a:spcAft>
                <a:spcPts val="0"/>
              </a:spcAft>
              <a:buSzPts val="1200"/>
              <a:buFont typeface="Arial"/>
              <a:buNone/>
              <a:defRPr sz="1200">
                <a:latin typeface="Arial"/>
                <a:ea typeface="Arial"/>
                <a:cs typeface="Arial"/>
                <a:sym typeface="Arial"/>
              </a:defRPr>
            </a:lvl2pPr>
            <a:lvl3pPr marL="1371600" lvl="2" indent="-298450" algn="l">
              <a:lnSpc>
                <a:spcPct val="90000"/>
              </a:lnSpc>
              <a:spcBef>
                <a:spcPts val="600"/>
              </a:spcBef>
              <a:spcAft>
                <a:spcPts val="0"/>
              </a:spcAft>
              <a:buClr>
                <a:srgbClr val="4D4F4F"/>
              </a:buClr>
              <a:buSzPts val="1100"/>
              <a:buChar char="•"/>
              <a:defRPr sz="1100"/>
            </a:lvl3pPr>
            <a:lvl4pPr marL="1828800" lvl="3" indent="-292100" algn="l">
              <a:lnSpc>
                <a:spcPct val="90000"/>
              </a:lnSpc>
              <a:spcBef>
                <a:spcPts val="300"/>
              </a:spcBef>
              <a:spcAft>
                <a:spcPts val="0"/>
              </a:spcAft>
              <a:buClr>
                <a:srgbClr val="747677"/>
              </a:buClr>
              <a:buSzPts val="1000"/>
              <a:buChar char="•"/>
              <a:defRPr sz="1000"/>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it-IT" dirty="0"/>
              <a:t>Fare clic per modificare gli stili del testo dello schema</a:t>
            </a:r>
          </a:p>
        </p:txBody>
      </p:sp>
      <p:sp>
        <p:nvSpPr>
          <p:cNvPr id="36" name="Google Shape;36;p24"/>
          <p:cNvSpPr txBox="1">
            <a:spLocks noGrp="1"/>
          </p:cNvSpPr>
          <p:nvPr>
            <p:ph type="body" idx="2"/>
          </p:nvPr>
        </p:nvSpPr>
        <p:spPr>
          <a:xfrm>
            <a:off x="6299200" y="1295400"/>
            <a:ext cx="5664912" cy="5334000"/>
          </a:xfrm>
          <a:prstGeom prst="rect">
            <a:avLst/>
          </a:prstGeom>
          <a:noFill/>
          <a:ln>
            <a:noFill/>
          </a:ln>
        </p:spPr>
        <p:txBody>
          <a:bodyPr spcFirstLastPara="1" wrap="square" lIns="91425" tIns="45700" rIns="91425" bIns="45700" anchor="t" anchorCtr="0">
            <a:normAutofit/>
          </a:bodyPr>
          <a:lstStyle>
            <a:lvl1pPr marL="457200" lvl="0" indent="-317500" algn="l">
              <a:lnSpc>
                <a:spcPct val="100000"/>
              </a:lnSpc>
              <a:spcBef>
                <a:spcPts val="600"/>
              </a:spcBef>
              <a:spcAft>
                <a:spcPts val="0"/>
              </a:spcAft>
              <a:buSzPts val="1400"/>
              <a:buChar char="•"/>
              <a:defRPr sz="1400">
                <a:latin typeface="Arial" panose="020B0604020202020204" pitchFamily="34" charset="0"/>
                <a:cs typeface="Arial" panose="020B0604020202020204" pitchFamily="34" charset="0"/>
              </a:defRPr>
            </a:lvl1pPr>
            <a:lvl2pPr marL="914400" lvl="1" indent="-228600" algn="l">
              <a:lnSpc>
                <a:spcPct val="90000"/>
              </a:lnSpc>
              <a:spcBef>
                <a:spcPts val="600"/>
              </a:spcBef>
              <a:spcAft>
                <a:spcPts val="0"/>
              </a:spcAft>
              <a:buSzPts val="1200"/>
              <a:buFont typeface="Arial"/>
              <a:buNone/>
              <a:defRPr sz="1200"/>
            </a:lvl2pPr>
            <a:lvl3pPr marL="1371600" lvl="2" indent="-298450" algn="l">
              <a:lnSpc>
                <a:spcPct val="90000"/>
              </a:lnSpc>
              <a:spcBef>
                <a:spcPts val="600"/>
              </a:spcBef>
              <a:spcAft>
                <a:spcPts val="0"/>
              </a:spcAft>
              <a:buClr>
                <a:srgbClr val="4D4F4F"/>
              </a:buClr>
              <a:buSzPts val="1100"/>
              <a:buChar char="•"/>
              <a:defRPr sz="1100"/>
            </a:lvl3pPr>
            <a:lvl4pPr marL="1828800" lvl="3" indent="-292100" algn="l">
              <a:lnSpc>
                <a:spcPct val="90000"/>
              </a:lnSpc>
              <a:spcBef>
                <a:spcPts val="300"/>
              </a:spcBef>
              <a:spcAft>
                <a:spcPts val="0"/>
              </a:spcAft>
              <a:buClr>
                <a:srgbClr val="747677"/>
              </a:buClr>
              <a:buSzPts val="1000"/>
              <a:buChar char="•"/>
              <a:defRPr sz="1000"/>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it-IT" dirty="0"/>
              <a:t>Fare clic per modificare gli stili del testo dello schema</a:t>
            </a:r>
          </a:p>
        </p:txBody>
      </p:sp>
      <p:cxnSp>
        <p:nvCxnSpPr>
          <p:cNvPr id="37" name="Google Shape;37;p24"/>
          <p:cNvCxnSpPr/>
          <p:nvPr/>
        </p:nvCxnSpPr>
        <p:spPr>
          <a:xfrm>
            <a:off x="6096000" y="1295400"/>
            <a:ext cx="0" cy="5334000"/>
          </a:xfrm>
          <a:prstGeom prst="straightConnector1">
            <a:avLst/>
          </a:prstGeom>
          <a:noFill/>
          <a:ln w="9525" cap="flat" cmpd="sng">
            <a:solidFill>
              <a:srgbClr val="33A6D9"/>
            </a:solidFill>
            <a:prstDash val="solid"/>
            <a:round/>
            <a:headEnd type="none" w="sm" len="sm"/>
            <a:tailEnd type="none" w="sm" len="sm"/>
          </a:ln>
        </p:spPr>
      </p:cxnSp>
      <p:sp>
        <p:nvSpPr>
          <p:cNvPr id="38" name="Google Shape;38;p24"/>
          <p:cNvSpPr txBox="1">
            <a:spLocks noGrp="1"/>
          </p:cNvSpPr>
          <p:nvPr>
            <p:ph type="title"/>
          </p:nvPr>
        </p:nvSpPr>
        <p:spPr>
          <a:xfrm>
            <a:off x="203199" y="228600"/>
            <a:ext cx="7035787" cy="838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it-IT"/>
              <a:t>Fare clic per modificare lo stile del titolo dello schema</a:t>
            </a:r>
            <a:endParaRPr/>
          </a:p>
        </p:txBody>
      </p:sp>
    </p:spTree>
    <p:extLst>
      <p:ext uri="{BB962C8B-B14F-4D97-AF65-F5344CB8AC3E}">
        <p14:creationId xmlns:p14="http://schemas.microsoft.com/office/powerpoint/2010/main" val="2250871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itle_Subtitle_QrCode">
    <p:spTree>
      <p:nvGrpSpPr>
        <p:cNvPr id="1" name=""/>
        <p:cNvGrpSpPr/>
        <p:nvPr/>
      </p:nvGrpSpPr>
      <p:grpSpPr>
        <a:xfrm>
          <a:off x="0" y="0"/>
          <a:ext cx="0" cy="0"/>
          <a:chOff x="0" y="0"/>
          <a:chExt cx="0" cy="0"/>
        </a:xfrm>
      </p:grpSpPr>
      <p:sp>
        <p:nvSpPr>
          <p:cNvPr id="5" name="Titolo 4"/>
          <p:cNvSpPr>
            <a:spLocks noGrp="1"/>
          </p:cNvSpPr>
          <p:nvPr>
            <p:ph type="title" hasCustomPrompt="1"/>
          </p:nvPr>
        </p:nvSpPr>
        <p:spPr/>
        <p:txBody>
          <a:bodyPr/>
          <a:lstStyle>
            <a:lvl1pPr>
              <a:defRPr/>
            </a:lvl1pPr>
          </a:lstStyle>
          <a:p>
            <a:r>
              <a:rPr lang="it-IT" dirty="0"/>
              <a:t>Inserisci Titolo</a:t>
            </a:r>
          </a:p>
        </p:txBody>
      </p:sp>
      <p:sp>
        <p:nvSpPr>
          <p:cNvPr id="7" name="Segnaposto testo 2">
            <a:extLst>
              <a:ext uri="{FF2B5EF4-FFF2-40B4-BE49-F238E27FC236}">
                <a16:creationId xmlns:a16="http://schemas.microsoft.com/office/drawing/2014/main" id="{F7014C42-1BBF-428D-B0BC-51E59F9E5F61}"/>
              </a:ext>
            </a:extLst>
          </p:cNvPr>
          <p:cNvSpPr>
            <a:spLocks noGrp="1"/>
          </p:cNvSpPr>
          <p:nvPr>
            <p:ph type="body" idx="11" hasCustomPrompt="1"/>
          </p:nvPr>
        </p:nvSpPr>
        <p:spPr>
          <a:xfrm>
            <a:off x="551689" y="1021844"/>
            <a:ext cx="11089449" cy="905810"/>
          </a:xfrm>
          <a:prstGeom prst="rect">
            <a:avLst/>
          </a:prstGeom>
        </p:spPr>
        <p:txBody>
          <a:bodyPr anchor="ctr">
            <a:noAutofit/>
          </a:bodyPr>
          <a:lstStyle>
            <a:lvl1pPr marL="0" indent="0" algn="l">
              <a:lnSpc>
                <a:spcPct val="100000"/>
              </a:lnSpc>
              <a:buNone/>
              <a:defRPr sz="2600" b="0" i="0">
                <a:solidFill>
                  <a:schemeClr val="accent3">
                    <a:lumMod val="60000"/>
                    <a:lumOff val="40000"/>
                  </a:schemeClr>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SOTTOTITOLO</a:t>
            </a:r>
          </a:p>
        </p:txBody>
      </p:sp>
      <p:sp>
        <p:nvSpPr>
          <p:cNvPr id="4" name="Picture Placeholder 3"/>
          <p:cNvSpPr>
            <a:spLocks noGrp="1"/>
          </p:cNvSpPr>
          <p:nvPr>
            <p:ph type="pic" sz="quarter" idx="12" hasCustomPrompt="1"/>
          </p:nvPr>
        </p:nvSpPr>
        <p:spPr>
          <a:xfrm>
            <a:off x="4522572" y="2323626"/>
            <a:ext cx="3154320" cy="3154321"/>
          </a:xfrm>
        </p:spPr>
        <p:txBody>
          <a:bodyPr/>
          <a:lstStyle>
            <a:lvl1pPr marL="0" indent="0">
              <a:buNone/>
              <a:defRPr>
                <a:latin typeface="Arial" panose="020B0604020202020204" pitchFamily="34" charset="0"/>
                <a:cs typeface="Arial" panose="020B0604020202020204" pitchFamily="34" charset="0"/>
              </a:defRPr>
            </a:lvl1pPr>
          </a:lstStyle>
          <a:p>
            <a:r>
              <a:rPr lang="en-GB" dirty="0"/>
              <a:t>QR Code</a:t>
            </a:r>
          </a:p>
        </p:txBody>
      </p:sp>
    </p:spTree>
    <p:extLst>
      <p:ext uri="{BB962C8B-B14F-4D97-AF65-F5344CB8AC3E}">
        <p14:creationId xmlns:p14="http://schemas.microsoft.com/office/powerpoint/2010/main" val="87281972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cxnSp>
        <p:nvCxnSpPr>
          <p:cNvPr id="6" name="Google Shape;6;p16"/>
          <p:cNvCxnSpPr/>
          <p:nvPr/>
        </p:nvCxnSpPr>
        <p:spPr>
          <a:xfrm>
            <a:off x="203200" y="1219200"/>
            <a:ext cx="11785600" cy="0"/>
          </a:xfrm>
          <a:prstGeom prst="straightConnector1">
            <a:avLst/>
          </a:prstGeom>
          <a:noFill/>
          <a:ln w="57150" cap="flat" cmpd="sng">
            <a:solidFill>
              <a:srgbClr val="33A6D9"/>
            </a:solidFill>
            <a:prstDash val="solid"/>
            <a:round/>
            <a:headEnd type="none" w="sm" len="sm"/>
            <a:tailEnd type="none" w="sm" len="sm"/>
          </a:ln>
        </p:spPr>
      </p:cxnSp>
      <p:sp>
        <p:nvSpPr>
          <p:cNvPr id="7" name="Google Shape;7;p16"/>
          <p:cNvSpPr txBox="1">
            <a:spLocks noGrp="1"/>
          </p:cNvSpPr>
          <p:nvPr>
            <p:ph type="title"/>
          </p:nvPr>
        </p:nvSpPr>
        <p:spPr>
          <a:xfrm>
            <a:off x="203200" y="228600"/>
            <a:ext cx="6502400" cy="8382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600"/>
              </a:spcBef>
              <a:spcAft>
                <a:spcPts val="0"/>
              </a:spcAft>
              <a:buClr>
                <a:schemeClr val="accent1"/>
              </a:buClr>
              <a:buSzPts val="1400"/>
              <a:buFont typeface="Arial"/>
              <a:buChar char="•"/>
              <a:defRPr sz="1400" b="0" i="0" u="none" strike="noStrike" cap="none">
                <a:solidFill>
                  <a:schemeClr val="accent4"/>
                </a:solidFill>
                <a:latin typeface="Questrial"/>
                <a:ea typeface="Questrial"/>
                <a:cs typeface="Questrial"/>
                <a:sym typeface="Questrial"/>
              </a:defRPr>
            </a:lvl1pPr>
            <a:lvl2pPr marL="914400" marR="0" lvl="1" indent="-228600" algn="l" rtl="0">
              <a:lnSpc>
                <a:spcPct val="90000"/>
              </a:lnSpc>
              <a:spcBef>
                <a:spcPts val="600"/>
              </a:spcBef>
              <a:spcAft>
                <a:spcPts val="0"/>
              </a:spcAft>
              <a:buClr>
                <a:srgbClr val="002F7C"/>
              </a:buClr>
              <a:buSzPts val="1200"/>
              <a:buFont typeface="Arial"/>
              <a:buNone/>
              <a:defRPr sz="1200" b="0" i="0" u="none" strike="noStrike" cap="none">
                <a:solidFill>
                  <a:schemeClr val="accent1"/>
                </a:solidFill>
                <a:latin typeface="Arial"/>
                <a:ea typeface="Arial"/>
                <a:cs typeface="Arial"/>
                <a:sym typeface="Arial"/>
              </a:defRPr>
            </a:lvl2pPr>
            <a:lvl3pPr marL="1371600" marR="0" lvl="2" indent="-298450" algn="l" rtl="0">
              <a:lnSpc>
                <a:spcPct val="90000"/>
              </a:lnSpc>
              <a:spcBef>
                <a:spcPts val="600"/>
              </a:spcBef>
              <a:spcAft>
                <a:spcPts val="0"/>
              </a:spcAft>
              <a:buClr>
                <a:srgbClr val="4D4F4F"/>
              </a:buClr>
              <a:buSzPts val="1100"/>
              <a:buFont typeface="Arial"/>
              <a:buChar char="•"/>
              <a:defRPr sz="1100" b="0" i="0" u="none" strike="noStrike" cap="none">
                <a:solidFill>
                  <a:srgbClr val="4D4F4F"/>
                </a:solidFill>
                <a:latin typeface="Arial"/>
                <a:ea typeface="Arial"/>
                <a:cs typeface="Arial"/>
                <a:sym typeface="Arial"/>
              </a:defRPr>
            </a:lvl3pPr>
            <a:lvl4pPr marL="1828800" marR="0" lvl="3" indent="-292100" algn="l" rtl="0">
              <a:lnSpc>
                <a:spcPct val="90000"/>
              </a:lnSpc>
              <a:spcBef>
                <a:spcPts val="300"/>
              </a:spcBef>
              <a:spcAft>
                <a:spcPts val="0"/>
              </a:spcAft>
              <a:buClr>
                <a:srgbClr val="747677"/>
              </a:buClr>
              <a:buSzPts val="1000"/>
              <a:buFont typeface="Arial"/>
              <a:buChar char="•"/>
              <a:defRPr sz="1000" b="0" i="0" u="none" strike="noStrike" cap="none">
                <a:solidFill>
                  <a:srgbClr val="747677"/>
                </a:solidFill>
                <a:latin typeface="Arial"/>
                <a:ea typeface="Arial"/>
                <a:cs typeface="Arial"/>
                <a:sym typeface="Arial"/>
              </a:defRPr>
            </a:lvl4pPr>
            <a:lvl5pPr marL="2286000" marR="0" lvl="4" indent="-285750" algn="l" rtl="0">
              <a:lnSpc>
                <a:spcPct val="100000"/>
              </a:lnSpc>
              <a:spcBef>
                <a:spcPts val="3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dirty="0"/>
          </a:p>
        </p:txBody>
      </p:sp>
      <p:pic>
        <p:nvPicPr>
          <p:cNvPr id="4" name="Immagine 3">
            <a:extLst>
              <a:ext uri="{FF2B5EF4-FFF2-40B4-BE49-F238E27FC236}">
                <a16:creationId xmlns:a16="http://schemas.microsoft.com/office/drawing/2014/main" id="{4C83B65D-DBB0-4672-988F-A4E1F162F21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219091" y="0"/>
            <a:ext cx="3909848" cy="1190079"/>
          </a:xfrm>
          <a:prstGeom prst="rect">
            <a:avLst/>
          </a:prstGeom>
        </p:spPr>
      </p:pic>
    </p:spTree>
    <p:extLst>
      <p:ext uri="{BB962C8B-B14F-4D97-AF65-F5344CB8AC3E}">
        <p14:creationId xmlns:p14="http://schemas.microsoft.com/office/powerpoint/2010/main" val="2049851386"/>
      </p:ext>
    </p:extLst>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hyperlink" Target="https://www.st.com/resource/en/datasheet/stm32f401re.pdf" TargetMode="Externa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hyperlink" Target="https://www.cartonionline.com/immagini/topolino/topolino.jpg"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hyperlink" Target="https://cdn-shop.adafruit.com/datasheets/SSD1306.pdf"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playembedded.org/blog/stm32-spi-chibios/"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hyperlink" Target="https://www.playembedded.org/blog/stm32-i2c-chibios/" TargetMode="Externa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0"/>
          <p:cNvSpPr txBox="1"/>
          <p:nvPr/>
        </p:nvSpPr>
        <p:spPr>
          <a:xfrm>
            <a:off x="163232" y="329283"/>
            <a:ext cx="11089449" cy="72159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accent1"/>
              </a:buClr>
              <a:buSzPts val="3600"/>
              <a:buFont typeface="Arial"/>
              <a:buNone/>
            </a:pPr>
            <a:r>
              <a:rPr lang="en-US" sz="3600" b="0" i="0" u="none" strike="noStrike" cap="none">
                <a:solidFill>
                  <a:schemeClr val="accent1"/>
                </a:solidFill>
                <a:latin typeface="Arial"/>
                <a:ea typeface="Arial"/>
                <a:cs typeface="Arial"/>
                <a:sym typeface="Arial"/>
              </a:rPr>
              <a:t>CHIBIOS SPI DRIVER: SPIv2</a:t>
            </a:r>
            <a:endParaRPr sz="3600" b="0" i="0" u="none" strike="noStrike" cap="none">
              <a:solidFill>
                <a:schemeClr val="accent1"/>
              </a:solidFill>
              <a:latin typeface="Arial"/>
              <a:ea typeface="Arial"/>
              <a:cs typeface="Arial"/>
              <a:sym typeface="Arial"/>
            </a:endParaRPr>
          </a:p>
        </p:txBody>
      </p:sp>
      <p:pic>
        <p:nvPicPr>
          <p:cNvPr id="192" name="Google Shape;192;p10"/>
          <p:cNvPicPr preferRelativeResize="0"/>
          <p:nvPr/>
        </p:nvPicPr>
        <p:blipFill rotWithShape="1">
          <a:blip r:embed="rId3">
            <a:alphaModFix/>
          </a:blip>
          <a:srcRect/>
          <a:stretch/>
        </p:blipFill>
        <p:spPr>
          <a:xfrm>
            <a:off x="412750" y="2017224"/>
            <a:ext cx="11366500" cy="394851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1"/>
          <p:cNvSpPr txBox="1"/>
          <p:nvPr/>
        </p:nvSpPr>
        <p:spPr>
          <a:xfrm>
            <a:off x="163232" y="329283"/>
            <a:ext cx="11089449" cy="72159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accent1"/>
              </a:buClr>
              <a:buSzPts val="3600"/>
              <a:buFont typeface="Arial"/>
              <a:buNone/>
            </a:pPr>
            <a:r>
              <a:rPr lang="en-US" sz="3600" b="0" i="0" u="none" strike="noStrike" cap="none">
                <a:solidFill>
                  <a:schemeClr val="accent1"/>
                </a:solidFill>
                <a:latin typeface="Arial"/>
                <a:ea typeface="Arial"/>
                <a:cs typeface="Arial"/>
                <a:sym typeface="Arial"/>
              </a:rPr>
              <a:t>CHIBIOS SPI DRIVER: API</a:t>
            </a:r>
            <a:endParaRPr sz="3600" b="0" i="0" u="none" strike="noStrike" cap="none">
              <a:solidFill>
                <a:schemeClr val="accent1"/>
              </a:solidFill>
              <a:latin typeface="Arial"/>
              <a:ea typeface="Arial"/>
              <a:cs typeface="Arial"/>
              <a:sym typeface="Arial"/>
            </a:endParaRPr>
          </a:p>
        </p:txBody>
      </p:sp>
      <p:sp>
        <p:nvSpPr>
          <p:cNvPr id="199" name="Google Shape;199;p11"/>
          <p:cNvSpPr txBox="1"/>
          <p:nvPr/>
        </p:nvSpPr>
        <p:spPr>
          <a:xfrm>
            <a:off x="348313" y="1562600"/>
            <a:ext cx="10719281"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When started the SPI does not generate any signal.</a:t>
            </a:r>
            <a:endParaRPr dirty="0">
              <a:solidFill>
                <a:schemeClr val="accent4"/>
              </a:solidFill>
            </a:endParaRPr>
          </a:p>
        </p:txBody>
      </p:sp>
      <p:sp>
        <p:nvSpPr>
          <p:cNvPr id="200" name="Google Shape;200;p11"/>
          <p:cNvSpPr txBox="1"/>
          <p:nvPr/>
        </p:nvSpPr>
        <p:spPr>
          <a:xfrm>
            <a:off x="348313" y="2074327"/>
            <a:ext cx="10719281" cy="113877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Chip select is managed through proper APIs:</a:t>
            </a:r>
            <a:endParaRPr dirty="0">
              <a:solidFill>
                <a:schemeClr val="accent4"/>
              </a:solidFill>
            </a:endParaRPr>
          </a:p>
          <a:p>
            <a:pPr marL="742950" marR="0" lvl="1" indent="-285750" algn="l" rtl="0">
              <a:spcBef>
                <a:spcPts val="1200"/>
              </a:spcBef>
              <a:spcAft>
                <a:spcPts val="0"/>
              </a:spcAft>
              <a:buClr>
                <a:srgbClr val="39A9DC"/>
              </a:buClr>
              <a:buSzPts val="1600"/>
              <a:buFont typeface="Arial"/>
              <a:buChar char="•"/>
            </a:pPr>
            <a:r>
              <a:rPr lang="en-US" sz="1600" b="0" i="1" u="none" strike="noStrike" cap="none" dirty="0" err="1">
                <a:solidFill>
                  <a:schemeClr val="accent4"/>
                </a:solidFill>
                <a:latin typeface="Arial"/>
                <a:ea typeface="Arial"/>
                <a:cs typeface="Arial"/>
                <a:sym typeface="Arial"/>
              </a:rPr>
              <a:t>spiSelect</a:t>
            </a:r>
            <a:r>
              <a:rPr lang="en-US" sz="1600" b="0" i="1" u="none" strike="noStrike" cap="none" dirty="0">
                <a:solidFill>
                  <a:schemeClr val="accent4"/>
                </a:solidFill>
                <a:latin typeface="Arial"/>
                <a:ea typeface="Arial"/>
                <a:cs typeface="Arial"/>
                <a:sym typeface="Arial"/>
              </a:rPr>
              <a:t>(</a:t>
            </a:r>
            <a:r>
              <a:rPr lang="en-US" sz="1600" b="0" i="1" u="none" strike="noStrike" cap="none" dirty="0" err="1">
                <a:solidFill>
                  <a:schemeClr val="accent4"/>
                </a:solidFill>
                <a:latin typeface="Arial"/>
                <a:ea typeface="Arial"/>
                <a:cs typeface="Arial"/>
                <a:sym typeface="Arial"/>
              </a:rPr>
              <a:t>spip</a:t>
            </a:r>
            <a:r>
              <a:rPr lang="en-US" sz="1600" b="0" i="1" u="none" strike="noStrike" cap="none" dirty="0">
                <a:solidFill>
                  <a:schemeClr val="accent4"/>
                </a:solidFill>
                <a:latin typeface="Arial"/>
                <a:ea typeface="Arial"/>
                <a:cs typeface="Arial"/>
                <a:sym typeface="Arial"/>
              </a:rPr>
              <a:t>)</a:t>
            </a:r>
            <a:endParaRPr dirty="0">
              <a:solidFill>
                <a:schemeClr val="accent4"/>
              </a:solidFill>
            </a:endParaRPr>
          </a:p>
          <a:p>
            <a:pPr marL="742950" marR="0" lvl="1" indent="-285750" algn="l" rtl="0">
              <a:spcBef>
                <a:spcPts val="1200"/>
              </a:spcBef>
              <a:spcAft>
                <a:spcPts val="0"/>
              </a:spcAft>
              <a:buClr>
                <a:srgbClr val="39A9DC"/>
              </a:buClr>
              <a:buSzPts val="1600"/>
              <a:buFont typeface="Arial"/>
              <a:buChar char="•"/>
            </a:pPr>
            <a:r>
              <a:rPr lang="en-US" sz="1600" b="0" i="1" u="none" strike="noStrike" cap="none" dirty="0" err="1">
                <a:solidFill>
                  <a:schemeClr val="accent4"/>
                </a:solidFill>
                <a:latin typeface="Arial"/>
                <a:ea typeface="Arial"/>
                <a:cs typeface="Arial"/>
                <a:sym typeface="Arial"/>
              </a:rPr>
              <a:t>spiUnselect</a:t>
            </a:r>
            <a:r>
              <a:rPr lang="en-US" sz="1600" b="0" i="1" u="none" strike="noStrike" cap="none" dirty="0">
                <a:solidFill>
                  <a:schemeClr val="accent4"/>
                </a:solidFill>
                <a:latin typeface="Arial"/>
                <a:ea typeface="Arial"/>
                <a:cs typeface="Arial"/>
                <a:sym typeface="Arial"/>
              </a:rPr>
              <a:t>(</a:t>
            </a:r>
            <a:r>
              <a:rPr lang="en-US" sz="1600" b="0" i="1" u="none" strike="noStrike" cap="none" dirty="0" err="1">
                <a:solidFill>
                  <a:schemeClr val="accent4"/>
                </a:solidFill>
                <a:latin typeface="Arial"/>
                <a:ea typeface="Arial"/>
                <a:cs typeface="Arial"/>
                <a:sym typeface="Arial"/>
              </a:rPr>
              <a:t>spip</a:t>
            </a:r>
            <a:r>
              <a:rPr lang="en-US" sz="1600" b="0" i="1" u="none" strike="noStrike" cap="none" dirty="0">
                <a:solidFill>
                  <a:schemeClr val="accent4"/>
                </a:solidFill>
                <a:latin typeface="Arial"/>
                <a:ea typeface="Arial"/>
                <a:cs typeface="Arial"/>
                <a:sym typeface="Arial"/>
              </a:rPr>
              <a:t>)</a:t>
            </a:r>
            <a:endParaRPr dirty="0">
              <a:solidFill>
                <a:schemeClr val="accent4"/>
              </a:solidFill>
            </a:endParaRPr>
          </a:p>
        </p:txBody>
      </p:sp>
      <p:sp>
        <p:nvSpPr>
          <p:cNvPr id="201" name="Google Shape;201;p11"/>
          <p:cNvSpPr txBox="1"/>
          <p:nvPr/>
        </p:nvSpPr>
        <p:spPr>
          <a:xfrm>
            <a:off x="348311" y="6121783"/>
            <a:ext cx="10719281"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All the functions receives a pointer to the driver (</a:t>
            </a:r>
            <a:r>
              <a:rPr lang="en-US" sz="1600" b="0" i="0" u="none" strike="noStrike" cap="none" dirty="0" err="1">
                <a:solidFill>
                  <a:schemeClr val="accent4"/>
                </a:solidFill>
                <a:latin typeface="Arial"/>
                <a:ea typeface="Arial"/>
                <a:cs typeface="Arial"/>
                <a:sym typeface="Arial"/>
              </a:rPr>
              <a:t>spip</a:t>
            </a:r>
            <a:r>
              <a:rPr lang="en-US" sz="1600" b="0" i="0" u="none" strike="noStrike" cap="none" dirty="0">
                <a:solidFill>
                  <a:schemeClr val="accent4"/>
                </a:solidFill>
                <a:latin typeface="Arial"/>
                <a:ea typeface="Arial"/>
                <a:cs typeface="Arial"/>
                <a:sym typeface="Arial"/>
              </a:rPr>
              <a:t>).</a:t>
            </a:r>
            <a:endParaRPr sz="1600" b="0" i="0" u="none" strike="noStrike" cap="none" dirty="0">
              <a:solidFill>
                <a:schemeClr val="accent4"/>
              </a:solidFill>
              <a:latin typeface="Arial"/>
              <a:ea typeface="Arial"/>
              <a:cs typeface="Arial"/>
              <a:sym typeface="Arial"/>
            </a:endParaRPr>
          </a:p>
        </p:txBody>
      </p:sp>
      <p:sp>
        <p:nvSpPr>
          <p:cNvPr id="202" name="Google Shape;202;p11"/>
          <p:cNvSpPr txBox="1"/>
          <p:nvPr/>
        </p:nvSpPr>
        <p:spPr>
          <a:xfrm>
            <a:off x="348313" y="3386273"/>
            <a:ext cx="10719281"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Each communication shall be anticipated by a select and concluded with an unselect.</a:t>
            </a:r>
            <a:endParaRPr sz="1600" b="0" i="0" u="none" strike="noStrike" cap="none" dirty="0">
              <a:solidFill>
                <a:schemeClr val="accent4"/>
              </a:solidFill>
              <a:latin typeface="Arial"/>
              <a:ea typeface="Arial"/>
              <a:cs typeface="Arial"/>
              <a:sym typeface="Arial"/>
            </a:endParaRPr>
          </a:p>
        </p:txBody>
      </p:sp>
      <p:sp>
        <p:nvSpPr>
          <p:cNvPr id="203" name="Google Shape;203;p11"/>
          <p:cNvSpPr txBox="1"/>
          <p:nvPr/>
        </p:nvSpPr>
        <p:spPr>
          <a:xfrm>
            <a:off x="348311" y="5209946"/>
            <a:ext cx="10719281" cy="73866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 Ignoring receiver or transmit buffer it is possible to do only send or transmit:</a:t>
            </a:r>
            <a:endParaRPr dirty="0">
              <a:solidFill>
                <a:schemeClr val="accent4"/>
              </a:solidFill>
            </a:endParaRPr>
          </a:p>
          <a:p>
            <a:pPr marL="742950" marR="0" lvl="1" indent="-285750" algn="l" rtl="0">
              <a:spcBef>
                <a:spcPts val="1200"/>
              </a:spcBef>
              <a:spcAft>
                <a:spcPts val="0"/>
              </a:spcAft>
              <a:buClr>
                <a:srgbClr val="39A9DC"/>
              </a:buClr>
              <a:buSzPts val="1600"/>
              <a:buFont typeface="Arial"/>
              <a:buChar char="•"/>
            </a:pPr>
            <a:r>
              <a:rPr lang="en-US" sz="1600" b="0" i="1" u="none" strike="noStrike" cap="none" dirty="0" err="1">
                <a:solidFill>
                  <a:schemeClr val="accent4"/>
                </a:solidFill>
                <a:latin typeface="Arial"/>
                <a:ea typeface="Arial"/>
                <a:cs typeface="Arial"/>
                <a:sym typeface="Arial"/>
              </a:rPr>
              <a:t>spiSend</a:t>
            </a:r>
            <a:r>
              <a:rPr lang="en-US" sz="1600" b="0" i="1" u="none" strike="noStrike" cap="none" dirty="0">
                <a:solidFill>
                  <a:schemeClr val="accent4"/>
                </a:solidFill>
                <a:latin typeface="Arial"/>
                <a:ea typeface="Arial"/>
                <a:cs typeface="Arial"/>
                <a:sym typeface="Arial"/>
              </a:rPr>
              <a:t>(</a:t>
            </a:r>
            <a:r>
              <a:rPr lang="en-US" sz="1600" b="0" i="1" u="none" strike="noStrike" cap="none" dirty="0" err="1">
                <a:solidFill>
                  <a:schemeClr val="accent4"/>
                </a:solidFill>
                <a:latin typeface="Arial"/>
                <a:ea typeface="Arial"/>
                <a:cs typeface="Arial"/>
                <a:sym typeface="Arial"/>
              </a:rPr>
              <a:t>spip</a:t>
            </a:r>
            <a:r>
              <a:rPr lang="en-US" sz="1600" b="0" i="1" u="none" strike="noStrike" cap="none" dirty="0">
                <a:solidFill>
                  <a:schemeClr val="accent4"/>
                </a:solidFill>
                <a:latin typeface="Arial"/>
                <a:ea typeface="Arial"/>
                <a:cs typeface="Arial"/>
                <a:sym typeface="Arial"/>
              </a:rPr>
              <a:t>, n, </a:t>
            </a:r>
            <a:r>
              <a:rPr lang="en-US" sz="1600" b="0" i="1" u="none" strike="noStrike" cap="none" dirty="0" err="1">
                <a:solidFill>
                  <a:schemeClr val="accent4"/>
                </a:solidFill>
                <a:latin typeface="Arial"/>
                <a:ea typeface="Arial"/>
                <a:cs typeface="Arial"/>
                <a:sym typeface="Arial"/>
              </a:rPr>
              <a:t>rxbuf</a:t>
            </a:r>
            <a:r>
              <a:rPr lang="en-US" sz="1600" b="0" i="1" u="none" strike="noStrike" cap="none" dirty="0">
                <a:solidFill>
                  <a:schemeClr val="accent4"/>
                </a:solidFill>
                <a:latin typeface="Arial"/>
                <a:ea typeface="Arial"/>
                <a:cs typeface="Arial"/>
                <a:sym typeface="Arial"/>
              </a:rPr>
              <a:t>)</a:t>
            </a:r>
            <a:endParaRPr dirty="0">
              <a:solidFill>
                <a:schemeClr val="accent4"/>
              </a:solidFill>
            </a:endParaRPr>
          </a:p>
        </p:txBody>
      </p:sp>
      <p:sp>
        <p:nvSpPr>
          <p:cNvPr id="204" name="Google Shape;204;p11"/>
          <p:cNvSpPr txBox="1"/>
          <p:nvPr/>
        </p:nvSpPr>
        <p:spPr>
          <a:xfrm>
            <a:off x="348312" y="3898000"/>
            <a:ext cx="10719281" cy="113877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The SPI driver offers both synchronous and asynchronous communication functions:</a:t>
            </a:r>
            <a:endParaRPr dirty="0">
              <a:solidFill>
                <a:schemeClr val="accent4"/>
              </a:solidFill>
            </a:endParaRPr>
          </a:p>
          <a:p>
            <a:pPr marL="742950" marR="0" lvl="1" indent="-285750" algn="l" rtl="0">
              <a:spcBef>
                <a:spcPts val="1200"/>
              </a:spcBef>
              <a:spcAft>
                <a:spcPts val="0"/>
              </a:spcAft>
              <a:buClr>
                <a:srgbClr val="39A9DC"/>
              </a:buClr>
              <a:buSzPts val="1600"/>
              <a:buFont typeface="Arial"/>
              <a:buChar char="•"/>
            </a:pPr>
            <a:r>
              <a:rPr lang="en-US" sz="1600" b="0" i="1" u="none" strike="noStrike" cap="none" dirty="0" err="1">
                <a:solidFill>
                  <a:schemeClr val="accent4"/>
                </a:solidFill>
                <a:latin typeface="Arial"/>
                <a:ea typeface="Arial"/>
                <a:cs typeface="Arial"/>
                <a:sym typeface="Arial"/>
              </a:rPr>
              <a:t>spiExchange</a:t>
            </a:r>
            <a:r>
              <a:rPr lang="en-US" sz="1600" b="0" i="1" u="none" strike="noStrike" cap="none" dirty="0">
                <a:solidFill>
                  <a:schemeClr val="accent4"/>
                </a:solidFill>
                <a:latin typeface="Arial"/>
                <a:ea typeface="Arial"/>
                <a:cs typeface="Arial"/>
                <a:sym typeface="Arial"/>
              </a:rPr>
              <a:t>(</a:t>
            </a:r>
            <a:r>
              <a:rPr lang="en-US" sz="1600" b="0" i="1" u="none" strike="noStrike" cap="none" dirty="0" err="1">
                <a:solidFill>
                  <a:schemeClr val="accent4"/>
                </a:solidFill>
                <a:latin typeface="Arial"/>
                <a:ea typeface="Arial"/>
                <a:cs typeface="Arial"/>
                <a:sym typeface="Arial"/>
              </a:rPr>
              <a:t>spip</a:t>
            </a:r>
            <a:r>
              <a:rPr lang="en-US" sz="1600" b="0" i="1" u="none" strike="noStrike" cap="none" dirty="0">
                <a:solidFill>
                  <a:schemeClr val="accent4"/>
                </a:solidFill>
                <a:latin typeface="Arial"/>
                <a:ea typeface="Arial"/>
                <a:cs typeface="Arial"/>
                <a:sym typeface="Arial"/>
              </a:rPr>
              <a:t>, n, </a:t>
            </a:r>
            <a:r>
              <a:rPr lang="en-US" sz="1600" b="0" i="1" u="none" strike="noStrike" cap="none" dirty="0" err="1">
                <a:solidFill>
                  <a:schemeClr val="accent4"/>
                </a:solidFill>
                <a:latin typeface="Arial"/>
                <a:ea typeface="Arial"/>
                <a:cs typeface="Arial"/>
                <a:sym typeface="Arial"/>
              </a:rPr>
              <a:t>txbuf</a:t>
            </a:r>
            <a:r>
              <a:rPr lang="en-US" sz="1600" b="0" i="1" u="none" strike="noStrike" cap="none" dirty="0">
                <a:solidFill>
                  <a:schemeClr val="accent4"/>
                </a:solidFill>
                <a:latin typeface="Arial"/>
                <a:ea typeface="Arial"/>
                <a:cs typeface="Arial"/>
                <a:sym typeface="Arial"/>
              </a:rPr>
              <a:t>, </a:t>
            </a:r>
            <a:r>
              <a:rPr lang="en-US" sz="1600" b="0" i="1" u="none" strike="noStrike" cap="none" dirty="0" err="1">
                <a:solidFill>
                  <a:schemeClr val="accent4"/>
                </a:solidFill>
                <a:latin typeface="Arial"/>
                <a:ea typeface="Arial"/>
                <a:cs typeface="Arial"/>
                <a:sym typeface="Arial"/>
              </a:rPr>
              <a:t>rxbuf</a:t>
            </a:r>
            <a:r>
              <a:rPr lang="en-US" sz="1600" b="0" i="1" u="none" strike="noStrike" cap="none" dirty="0">
                <a:solidFill>
                  <a:schemeClr val="accent4"/>
                </a:solidFill>
                <a:latin typeface="Arial"/>
                <a:ea typeface="Arial"/>
                <a:cs typeface="Arial"/>
                <a:sym typeface="Arial"/>
              </a:rPr>
              <a:t>)</a:t>
            </a:r>
            <a:endParaRPr dirty="0">
              <a:solidFill>
                <a:schemeClr val="accent4"/>
              </a:solidFill>
            </a:endParaRPr>
          </a:p>
          <a:p>
            <a:pPr marL="742950" marR="0" lvl="1" indent="-285750" algn="l" rtl="0">
              <a:spcBef>
                <a:spcPts val="1200"/>
              </a:spcBef>
              <a:spcAft>
                <a:spcPts val="0"/>
              </a:spcAft>
              <a:buClr>
                <a:srgbClr val="39A9DC"/>
              </a:buClr>
              <a:buSzPts val="1600"/>
              <a:buFont typeface="Arial"/>
              <a:buChar char="•"/>
            </a:pPr>
            <a:r>
              <a:rPr lang="en-US" sz="1600" b="0" i="1" u="none" strike="noStrike" cap="none" dirty="0" err="1">
                <a:solidFill>
                  <a:schemeClr val="accent4"/>
                </a:solidFill>
                <a:latin typeface="Arial"/>
                <a:ea typeface="Arial"/>
                <a:cs typeface="Arial"/>
                <a:sym typeface="Arial"/>
              </a:rPr>
              <a:t>spiStartExchange</a:t>
            </a:r>
            <a:r>
              <a:rPr lang="en-US" sz="1600" b="0" i="1" u="none" strike="noStrike" cap="none" dirty="0">
                <a:solidFill>
                  <a:schemeClr val="accent4"/>
                </a:solidFill>
                <a:latin typeface="Arial"/>
                <a:ea typeface="Arial"/>
                <a:cs typeface="Arial"/>
                <a:sym typeface="Arial"/>
              </a:rPr>
              <a:t>(</a:t>
            </a:r>
            <a:r>
              <a:rPr lang="en-US" sz="1600" b="0" i="1" u="none" strike="noStrike" cap="none" dirty="0" err="1">
                <a:solidFill>
                  <a:schemeClr val="accent4"/>
                </a:solidFill>
                <a:latin typeface="Arial"/>
                <a:ea typeface="Arial"/>
                <a:cs typeface="Arial"/>
                <a:sym typeface="Arial"/>
              </a:rPr>
              <a:t>spip</a:t>
            </a:r>
            <a:r>
              <a:rPr lang="en-US" sz="1600" b="0" i="1" u="none" strike="noStrike" cap="none" dirty="0">
                <a:solidFill>
                  <a:schemeClr val="accent4"/>
                </a:solidFill>
                <a:latin typeface="Arial"/>
                <a:ea typeface="Arial"/>
                <a:cs typeface="Arial"/>
                <a:sym typeface="Arial"/>
              </a:rPr>
              <a:t>, n, </a:t>
            </a:r>
            <a:r>
              <a:rPr lang="en-US" sz="1600" b="0" i="1" u="none" strike="noStrike" cap="none" dirty="0" err="1">
                <a:solidFill>
                  <a:schemeClr val="accent4"/>
                </a:solidFill>
                <a:latin typeface="Arial"/>
                <a:ea typeface="Arial"/>
                <a:cs typeface="Arial"/>
                <a:sym typeface="Arial"/>
              </a:rPr>
              <a:t>txbuf</a:t>
            </a:r>
            <a:r>
              <a:rPr lang="en-US" sz="1600" b="0" i="1" u="none" strike="noStrike" cap="none" dirty="0">
                <a:solidFill>
                  <a:schemeClr val="accent4"/>
                </a:solidFill>
                <a:latin typeface="Arial"/>
                <a:ea typeface="Arial"/>
                <a:cs typeface="Arial"/>
                <a:sym typeface="Arial"/>
              </a:rPr>
              <a:t>, </a:t>
            </a:r>
            <a:r>
              <a:rPr lang="en-US" sz="1600" b="0" i="1" u="none" strike="noStrike" cap="none" dirty="0" err="1">
                <a:solidFill>
                  <a:schemeClr val="accent4"/>
                </a:solidFill>
                <a:latin typeface="Arial"/>
                <a:ea typeface="Arial"/>
                <a:cs typeface="Arial"/>
                <a:sym typeface="Arial"/>
              </a:rPr>
              <a:t>rxbuf</a:t>
            </a:r>
            <a:r>
              <a:rPr lang="en-US" sz="1600" b="0" i="1" u="none" strike="noStrike" cap="none" dirty="0">
                <a:solidFill>
                  <a:schemeClr val="accent4"/>
                </a:solidFill>
                <a:latin typeface="Arial"/>
                <a:ea typeface="Arial"/>
                <a:cs typeface="Arial"/>
                <a:sym typeface="Arial"/>
              </a:rPr>
              <a:t>)</a:t>
            </a:r>
            <a:endParaRPr dirty="0">
              <a:solidFill>
                <a:schemeClr val="accent4"/>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2"/>
          <p:cNvSpPr txBox="1"/>
          <p:nvPr/>
        </p:nvSpPr>
        <p:spPr>
          <a:xfrm>
            <a:off x="1042416" y="4247697"/>
            <a:ext cx="10598722" cy="781503"/>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FFCC00"/>
              </a:buClr>
              <a:buSzPts val="3200"/>
              <a:buFont typeface="Arial"/>
              <a:buNone/>
            </a:pPr>
            <a:r>
              <a:rPr lang="en-US" sz="3200" b="0" i="0" u="none" strike="noStrike" cap="none" dirty="0">
                <a:solidFill>
                  <a:schemeClr val="accent4"/>
                </a:solidFill>
                <a:latin typeface="Arial" panose="020B0604020202020204" pitchFamily="34" charset="0"/>
                <a:ea typeface="Calibri"/>
                <a:cs typeface="Arial" panose="020B0604020202020204" pitchFamily="34" charset="0"/>
                <a:sym typeface="Calibri"/>
              </a:rPr>
              <a:t>Raise your hand or write in the chat.</a:t>
            </a:r>
            <a:endParaRPr sz="3200" b="0" i="0" u="none" strike="noStrike" cap="none" dirty="0">
              <a:solidFill>
                <a:schemeClr val="accent4"/>
              </a:solidFill>
              <a:latin typeface="Arial" panose="020B0604020202020204" pitchFamily="34" charset="0"/>
              <a:ea typeface="Calibri"/>
              <a:cs typeface="Arial" panose="020B0604020202020204" pitchFamily="34" charset="0"/>
              <a:sym typeface="Calibri"/>
            </a:endParaRPr>
          </a:p>
        </p:txBody>
      </p:sp>
      <p:sp>
        <p:nvSpPr>
          <p:cNvPr id="210" name="Google Shape;210;p12"/>
          <p:cNvSpPr txBox="1"/>
          <p:nvPr/>
        </p:nvSpPr>
        <p:spPr>
          <a:xfrm>
            <a:off x="1042416" y="1930400"/>
            <a:ext cx="10598722" cy="2253289"/>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rgbClr val="BBCC00"/>
              </a:buClr>
              <a:buSzPts val="6600"/>
              <a:buFont typeface="Calibri"/>
              <a:buNone/>
            </a:pPr>
            <a:r>
              <a:rPr lang="en-US" sz="6600" b="1" i="0" u="none" strike="noStrike" cap="none" dirty="0">
                <a:solidFill>
                  <a:srgbClr val="BBCC00"/>
                </a:solidFill>
                <a:latin typeface="Arial" panose="020B0604020202020204" pitchFamily="34" charset="0"/>
                <a:ea typeface="Calibri"/>
                <a:cs typeface="Arial" panose="020B0604020202020204" pitchFamily="34" charset="0"/>
                <a:sym typeface="Calibri"/>
              </a:rPr>
              <a:t>Any questions?</a:t>
            </a:r>
            <a:endParaRPr sz="6600" b="0" i="0" u="none" strike="noStrike" cap="none" dirty="0">
              <a:solidFill>
                <a:srgbClr val="F2C400"/>
              </a:solidFill>
              <a:latin typeface="Arial" panose="020B0604020202020204" pitchFamily="34" charset="0"/>
              <a:ea typeface="Calibri"/>
              <a:cs typeface="Arial" panose="020B0604020202020204" pitchFamily="34" charset="0"/>
              <a:sym typeface="Calibri"/>
            </a:endParaRPr>
          </a:p>
        </p:txBody>
      </p:sp>
      <p:cxnSp>
        <p:nvCxnSpPr>
          <p:cNvPr id="211" name="Google Shape;211;p12"/>
          <p:cNvCxnSpPr/>
          <p:nvPr/>
        </p:nvCxnSpPr>
        <p:spPr>
          <a:xfrm>
            <a:off x="938254" y="4207542"/>
            <a:ext cx="11253746" cy="15902"/>
          </a:xfrm>
          <a:prstGeom prst="straightConnector1">
            <a:avLst/>
          </a:prstGeom>
          <a:noFill/>
          <a:ln w="38100" cap="flat" cmpd="sng">
            <a:solidFill>
              <a:srgbClr val="33A6D9"/>
            </a:solidFill>
            <a:prstDash val="solid"/>
            <a:round/>
            <a:headEnd type="none" w="sm" len="sm"/>
            <a:tailEnd type="none" w="sm" len="sm"/>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3"/>
          <p:cNvSpPr txBox="1"/>
          <p:nvPr/>
        </p:nvSpPr>
        <p:spPr>
          <a:xfrm>
            <a:off x="533399" y="1676400"/>
            <a:ext cx="10719281"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The Inter-Integrated Circuit (or I2C bus) is synchronous, half duplex serial communication peripheral bus.</a:t>
            </a:r>
            <a:endParaRPr sz="1600" b="0" i="0" u="none" strike="noStrike" cap="none" dirty="0">
              <a:solidFill>
                <a:schemeClr val="accent4"/>
              </a:solidFill>
              <a:latin typeface="Arial"/>
              <a:ea typeface="Arial"/>
              <a:cs typeface="Arial"/>
              <a:sym typeface="Arial"/>
            </a:endParaRPr>
          </a:p>
        </p:txBody>
      </p:sp>
      <p:sp>
        <p:nvSpPr>
          <p:cNvPr id="218" name="Google Shape;218;p13"/>
          <p:cNvSpPr txBox="1"/>
          <p:nvPr/>
        </p:nvSpPr>
        <p:spPr>
          <a:xfrm>
            <a:off x="163232" y="329283"/>
            <a:ext cx="11089449" cy="72159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accent1"/>
              </a:buClr>
              <a:buSzPts val="3600"/>
              <a:buFont typeface="Arial"/>
              <a:buNone/>
            </a:pPr>
            <a:r>
              <a:rPr lang="en-US" sz="3600" b="0" i="0" u="none" strike="noStrike" cap="none">
                <a:solidFill>
                  <a:schemeClr val="accent1"/>
                </a:solidFill>
                <a:latin typeface="Arial"/>
                <a:ea typeface="Arial"/>
                <a:cs typeface="Arial"/>
                <a:sym typeface="Arial"/>
              </a:rPr>
              <a:t>INTER-INTEGRATED CIRCUIT BUS</a:t>
            </a:r>
            <a:endParaRPr sz="3600" b="0" i="0" u="none" strike="noStrike" cap="none">
              <a:solidFill>
                <a:schemeClr val="accent1"/>
              </a:solidFill>
              <a:latin typeface="Arial"/>
              <a:ea typeface="Arial"/>
              <a:cs typeface="Arial"/>
              <a:sym typeface="Arial"/>
            </a:endParaRPr>
          </a:p>
        </p:txBody>
      </p:sp>
      <p:sp>
        <p:nvSpPr>
          <p:cNvPr id="219" name="Google Shape;219;p13"/>
          <p:cNvSpPr txBox="1"/>
          <p:nvPr/>
        </p:nvSpPr>
        <p:spPr>
          <a:xfrm>
            <a:off x="533399" y="2295642"/>
            <a:ext cx="10719281"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It uses a master-slave architecture with a single master.</a:t>
            </a:r>
            <a:endParaRPr sz="1600" b="0" i="0" u="none" strike="noStrike" cap="none" dirty="0">
              <a:solidFill>
                <a:schemeClr val="accent4"/>
              </a:solidFill>
              <a:latin typeface="Arial"/>
              <a:ea typeface="Arial"/>
              <a:cs typeface="Arial"/>
              <a:sym typeface="Arial"/>
            </a:endParaRPr>
          </a:p>
        </p:txBody>
      </p:sp>
      <p:sp>
        <p:nvSpPr>
          <p:cNvPr id="220" name="Google Shape;220;p13"/>
          <p:cNvSpPr txBox="1"/>
          <p:nvPr/>
        </p:nvSpPr>
        <p:spPr>
          <a:xfrm>
            <a:off x="533399" y="2914884"/>
            <a:ext cx="10719281"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The clock signal is generated by one of the endpoint and provided to the others through a specific line (SCL).</a:t>
            </a:r>
            <a:endParaRPr sz="1600" b="0" i="0" u="none" strike="noStrike" cap="none" dirty="0">
              <a:solidFill>
                <a:schemeClr val="accent4"/>
              </a:solidFill>
              <a:latin typeface="Arial"/>
              <a:ea typeface="Arial"/>
              <a:cs typeface="Arial"/>
              <a:sym typeface="Arial"/>
            </a:endParaRPr>
          </a:p>
        </p:txBody>
      </p:sp>
      <p:sp>
        <p:nvSpPr>
          <p:cNvPr id="221" name="Google Shape;221;p13"/>
          <p:cNvSpPr txBox="1"/>
          <p:nvPr/>
        </p:nvSpPr>
        <p:spPr>
          <a:xfrm>
            <a:off x="533399" y="3530824"/>
            <a:ext cx="10719281" cy="58477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The communication happens through a single line (SDA), it often called two-wire serial in contrast to the four-wire one (the SPI).</a:t>
            </a:r>
            <a:endParaRPr sz="1600" b="0" i="0" u="none" strike="noStrike" cap="none" dirty="0">
              <a:solidFill>
                <a:schemeClr val="accent4"/>
              </a:solidFill>
              <a:latin typeface="Arial"/>
              <a:ea typeface="Arial"/>
              <a:cs typeface="Arial"/>
              <a:sym typeface="Arial"/>
            </a:endParaRPr>
          </a:p>
        </p:txBody>
      </p:sp>
      <p:sp>
        <p:nvSpPr>
          <p:cNvPr id="222" name="Google Shape;222;p13"/>
          <p:cNvSpPr txBox="1"/>
          <p:nvPr/>
        </p:nvSpPr>
        <p:spPr>
          <a:xfrm>
            <a:off x="533400" y="4392985"/>
            <a:ext cx="10719281" cy="58477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A transaction is composed by one or more messages where each message is 1-byte word plus an additional ACK/NACK bit.</a:t>
            </a:r>
            <a:endParaRPr sz="1600" b="0" i="0" u="none" strike="noStrike" cap="none" dirty="0">
              <a:solidFill>
                <a:schemeClr val="accent4"/>
              </a:solidFill>
              <a:latin typeface="Arial"/>
              <a:ea typeface="Arial"/>
              <a:cs typeface="Arial"/>
              <a:sym typeface="Arial"/>
            </a:endParaRPr>
          </a:p>
        </p:txBody>
      </p:sp>
      <p:sp>
        <p:nvSpPr>
          <p:cNvPr id="223" name="Google Shape;223;p13"/>
          <p:cNvSpPr txBox="1"/>
          <p:nvPr/>
        </p:nvSpPr>
        <p:spPr>
          <a:xfrm>
            <a:off x="533399" y="5255146"/>
            <a:ext cx="10719281"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The first two word are used to establish the slave to which the communication is addressed (SAD, R/W and SUB).</a:t>
            </a:r>
            <a:endParaRPr sz="1600" b="0" i="0" u="none" strike="noStrike" cap="none" dirty="0">
              <a:solidFill>
                <a:schemeClr val="accent4"/>
              </a:solidFill>
              <a:latin typeface="Arial"/>
              <a:ea typeface="Arial"/>
              <a:cs typeface="Arial"/>
              <a:sym typeface="Arial"/>
            </a:endParaRPr>
          </a:p>
        </p:txBody>
      </p:sp>
      <p:sp>
        <p:nvSpPr>
          <p:cNvPr id="224" name="Google Shape;224;p13"/>
          <p:cNvSpPr txBox="1"/>
          <p:nvPr/>
        </p:nvSpPr>
        <p:spPr>
          <a:xfrm>
            <a:off x="533399" y="5871086"/>
            <a:ext cx="10719281"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The communication baud rate is adjustable according to some well specified values.</a:t>
            </a:r>
            <a:endParaRPr sz="1600" b="0" i="0" u="none" strike="noStrike" cap="none" dirty="0">
              <a:solidFill>
                <a:schemeClr val="accent4"/>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4"/>
          <p:cNvSpPr txBox="1"/>
          <p:nvPr/>
        </p:nvSpPr>
        <p:spPr>
          <a:xfrm>
            <a:off x="163232" y="329283"/>
            <a:ext cx="11089449" cy="72159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accent1"/>
              </a:buClr>
              <a:buSzPts val="3600"/>
              <a:buFont typeface="Arial"/>
              <a:buNone/>
            </a:pPr>
            <a:r>
              <a:rPr lang="en-US" sz="3600" b="0" i="0" u="none" strike="noStrike" cap="none">
                <a:solidFill>
                  <a:schemeClr val="accent1"/>
                </a:solidFill>
                <a:latin typeface="Arial"/>
                <a:ea typeface="Arial"/>
                <a:cs typeface="Arial"/>
                <a:sym typeface="Arial"/>
              </a:rPr>
              <a:t>I2C: TIMING DIAGRAM</a:t>
            </a:r>
            <a:endParaRPr sz="3600" b="0" i="0" u="none" strike="noStrike" cap="none">
              <a:solidFill>
                <a:schemeClr val="accent1"/>
              </a:solidFill>
              <a:latin typeface="Arial"/>
              <a:ea typeface="Arial"/>
              <a:cs typeface="Arial"/>
              <a:sym typeface="Arial"/>
            </a:endParaRPr>
          </a:p>
        </p:txBody>
      </p:sp>
      <p:pic>
        <p:nvPicPr>
          <p:cNvPr id="231" name="Google Shape;231;p14"/>
          <p:cNvPicPr preferRelativeResize="0"/>
          <p:nvPr/>
        </p:nvPicPr>
        <p:blipFill rotWithShape="1">
          <a:blip r:embed="rId3">
            <a:alphaModFix/>
          </a:blip>
          <a:srcRect/>
          <a:stretch/>
        </p:blipFill>
        <p:spPr>
          <a:xfrm>
            <a:off x="625956" y="2293085"/>
            <a:ext cx="10626725" cy="341874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5"/>
          <p:cNvSpPr txBox="1"/>
          <p:nvPr/>
        </p:nvSpPr>
        <p:spPr>
          <a:xfrm>
            <a:off x="163233" y="329283"/>
            <a:ext cx="8002360" cy="721590"/>
          </a:xfrm>
          <a:prstGeom prst="rect">
            <a:avLst/>
          </a:prstGeom>
          <a:noFill/>
          <a:ln>
            <a:noFill/>
          </a:ln>
        </p:spPr>
        <p:txBody>
          <a:bodyPr spcFirstLastPara="1" wrap="square" lIns="91425" tIns="45700" rIns="91425" bIns="45700" anchor="ctr" anchorCtr="0">
            <a:normAutofit fontScale="92500"/>
          </a:bodyPr>
          <a:lstStyle/>
          <a:p>
            <a:pPr marL="0" marR="0" lvl="0" indent="0" algn="l" rtl="0">
              <a:spcBef>
                <a:spcPts val="0"/>
              </a:spcBef>
              <a:spcAft>
                <a:spcPts val="0"/>
              </a:spcAft>
              <a:buClr>
                <a:schemeClr val="accent1"/>
              </a:buClr>
              <a:buSzPts val="3600"/>
              <a:buFont typeface="Arial"/>
              <a:buNone/>
            </a:pPr>
            <a:r>
              <a:rPr lang="en-US" sz="3600" b="0" i="0" u="none" strike="noStrike" cap="none" dirty="0">
                <a:solidFill>
                  <a:schemeClr val="accent1"/>
                </a:solidFill>
                <a:latin typeface="Arial"/>
                <a:ea typeface="Arial"/>
                <a:cs typeface="Arial"/>
                <a:sym typeface="Arial"/>
              </a:rPr>
              <a:t>CHIBIOS I2C DRIVER: INTRODUCTION</a:t>
            </a:r>
            <a:endParaRPr sz="3600" b="0" i="0" u="none" strike="noStrike" cap="none" dirty="0">
              <a:solidFill>
                <a:schemeClr val="accent1"/>
              </a:solidFill>
              <a:latin typeface="Arial"/>
              <a:ea typeface="Arial"/>
              <a:cs typeface="Arial"/>
              <a:sym typeface="Arial"/>
            </a:endParaRPr>
          </a:p>
        </p:txBody>
      </p:sp>
      <p:sp>
        <p:nvSpPr>
          <p:cNvPr id="237" name="Google Shape;237;p15"/>
          <p:cNvSpPr txBox="1"/>
          <p:nvPr/>
        </p:nvSpPr>
        <p:spPr>
          <a:xfrm>
            <a:off x="348314" y="3213100"/>
            <a:ext cx="10719281" cy="58477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a:solidFill>
                  <a:schemeClr val="accent4"/>
                </a:solidFill>
                <a:latin typeface="Arial"/>
                <a:ea typeface="Arial"/>
                <a:cs typeface="Arial"/>
                <a:sym typeface="Arial"/>
              </a:rPr>
              <a:t>Each API of the I2C Driver starts with the prefix “</a:t>
            </a:r>
            <a:r>
              <a:rPr lang="en-US" sz="1600" b="1" i="0" u="none" strike="noStrike" cap="none">
                <a:solidFill>
                  <a:schemeClr val="accent4"/>
                </a:solidFill>
                <a:latin typeface="Arial"/>
                <a:ea typeface="Arial"/>
                <a:cs typeface="Arial"/>
                <a:sym typeface="Arial"/>
              </a:rPr>
              <a:t>i2c</a:t>
            </a:r>
            <a:r>
              <a:rPr lang="en-US" sz="1600" b="0" i="0" u="none" strike="noStrike" cap="none">
                <a:solidFill>
                  <a:schemeClr val="accent4"/>
                </a:solidFill>
                <a:latin typeface="Arial"/>
                <a:ea typeface="Arial"/>
                <a:cs typeface="Arial"/>
                <a:sym typeface="Arial"/>
              </a:rPr>
              <a:t>”. Function names are camel-case, pre-processor constants uppercase and variables lowercase.</a:t>
            </a:r>
            <a:endParaRPr sz="1600" b="0" i="0" u="none" strike="noStrike" cap="none">
              <a:solidFill>
                <a:schemeClr val="accent4"/>
              </a:solidFill>
              <a:latin typeface="Arial"/>
              <a:ea typeface="Arial"/>
              <a:cs typeface="Arial"/>
              <a:sym typeface="Arial"/>
            </a:endParaRPr>
          </a:p>
        </p:txBody>
      </p:sp>
      <p:sp>
        <p:nvSpPr>
          <p:cNvPr id="238" name="Google Shape;238;p15"/>
          <p:cNvSpPr txBox="1"/>
          <p:nvPr/>
        </p:nvSpPr>
        <p:spPr>
          <a:xfrm>
            <a:off x="348315" y="4000500"/>
            <a:ext cx="10719281"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a:solidFill>
                  <a:schemeClr val="accent4"/>
                </a:solidFill>
                <a:latin typeface="Arial"/>
                <a:ea typeface="Arial"/>
                <a:cs typeface="Arial"/>
                <a:sym typeface="Arial"/>
              </a:rPr>
              <a:t>The whole </a:t>
            </a:r>
            <a:r>
              <a:rPr lang="en-US" sz="1600" b="1" i="0" u="none" strike="noStrike" cap="none">
                <a:solidFill>
                  <a:schemeClr val="accent4"/>
                </a:solidFill>
                <a:latin typeface="Arial"/>
                <a:ea typeface="Arial"/>
                <a:cs typeface="Arial"/>
                <a:sym typeface="Arial"/>
              </a:rPr>
              <a:t>driver subsystem </a:t>
            </a:r>
            <a:r>
              <a:rPr lang="en-US" sz="1600" b="0" i="0" u="none" strike="noStrike" cap="none">
                <a:solidFill>
                  <a:schemeClr val="accent4"/>
                </a:solidFill>
                <a:latin typeface="Arial"/>
                <a:ea typeface="Arial"/>
                <a:cs typeface="Arial"/>
                <a:sym typeface="Arial"/>
              </a:rPr>
              <a:t>can be enabled through the proper switch in the halconf.h (HAL_USE_I2C).</a:t>
            </a:r>
            <a:endParaRPr sz="1600" b="0" i="0" u="none" strike="noStrike" cap="none">
              <a:solidFill>
                <a:schemeClr val="accent4"/>
              </a:solidFill>
              <a:latin typeface="Arial"/>
              <a:ea typeface="Arial"/>
              <a:cs typeface="Arial"/>
              <a:sym typeface="Arial"/>
            </a:endParaRPr>
          </a:p>
        </p:txBody>
      </p:sp>
      <p:sp>
        <p:nvSpPr>
          <p:cNvPr id="239" name="Google Shape;239;p15"/>
          <p:cNvSpPr txBox="1"/>
          <p:nvPr/>
        </p:nvSpPr>
        <p:spPr>
          <a:xfrm>
            <a:off x="348315" y="4541679"/>
            <a:ext cx="10719281"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a:solidFill>
                  <a:schemeClr val="accent4"/>
                </a:solidFill>
                <a:latin typeface="Arial"/>
                <a:ea typeface="Arial"/>
                <a:cs typeface="Arial"/>
                <a:sym typeface="Arial"/>
              </a:rPr>
              <a:t>To use the driver we have then to assign a </a:t>
            </a:r>
            <a:r>
              <a:rPr lang="en-US" sz="1600" b="1" i="0" u="none" strike="noStrike" cap="none">
                <a:solidFill>
                  <a:schemeClr val="accent4"/>
                </a:solidFill>
                <a:latin typeface="Arial"/>
                <a:ea typeface="Arial"/>
                <a:cs typeface="Arial"/>
                <a:sym typeface="Arial"/>
              </a:rPr>
              <a:t>I2C peripheral </a:t>
            </a:r>
            <a:r>
              <a:rPr lang="en-US" sz="1600" b="0" i="0" u="none" strike="noStrike" cap="none">
                <a:solidFill>
                  <a:schemeClr val="accent4"/>
                </a:solidFill>
                <a:latin typeface="Arial"/>
                <a:ea typeface="Arial"/>
                <a:cs typeface="Arial"/>
                <a:sym typeface="Arial"/>
              </a:rPr>
              <a:t>acting on mcuconf.h.</a:t>
            </a:r>
            <a:endParaRPr sz="1600" b="0" i="0" u="none" strike="noStrike" cap="none">
              <a:solidFill>
                <a:schemeClr val="accent4"/>
              </a:solidFill>
              <a:latin typeface="Arial"/>
              <a:ea typeface="Arial"/>
              <a:cs typeface="Arial"/>
              <a:sym typeface="Arial"/>
            </a:endParaRPr>
          </a:p>
        </p:txBody>
      </p:sp>
      <p:sp>
        <p:nvSpPr>
          <p:cNvPr id="240" name="Google Shape;240;p15"/>
          <p:cNvSpPr txBox="1"/>
          <p:nvPr/>
        </p:nvSpPr>
        <p:spPr>
          <a:xfrm>
            <a:off x="348315" y="5082858"/>
            <a:ext cx="10719281"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a:solidFill>
                  <a:schemeClr val="accent4"/>
                </a:solidFill>
                <a:latin typeface="Arial"/>
                <a:ea typeface="Arial"/>
                <a:cs typeface="Arial"/>
                <a:sym typeface="Arial"/>
              </a:rPr>
              <a:t>Assigning a peripheral to the driver a new object (I2CDx) will become available.</a:t>
            </a:r>
            <a:endParaRPr sz="1600" b="0" i="0" u="none" strike="noStrike" cap="none">
              <a:solidFill>
                <a:schemeClr val="accent4"/>
              </a:solidFill>
              <a:latin typeface="Arial"/>
              <a:ea typeface="Arial"/>
              <a:cs typeface="Arial"/>
              <a:sym typeface="Arial"/>
            </a:endParaRPr>
          </a:p>
        </p:txBody>
      </p:sp>
      <p:sp>
        <p:nvSpPr>
          <p:cNvPr id="241" name="Google Shape;241;p15"/>
          <p:cNvSpPr txBox="1"/>
          <p:nvPr/>
        </p:nvSpPr>
        <p:spPr>
          <a:xfrm>
            <a:off x="348314" y="5624261"/>
            <a:ext cx="10719281"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a:solidFill>
                  <a:schemeClr val="accent4"/>
                </a:solidFill>
                <a:latin typeface="Arial"/>
                <a:ea typeface="Arial"/>
                <a:cs typeface="Arial"/>
                <a:sym typeface="Arial"/>
              </a:rPr>
              <a:t>Each I2CDx object represent a driver which implements a Finite State Machine.</a:t>
            </a:r>
            <a:endParaRPr sz="1600" b="0" i="0" u="none" strike="noStrike" cap="none">
              <a:solidFill>
                <a:schemeClr val="accent4"/>
              </a:solidFill>
              <a:latin typeface="Arial"/>
              <a:ea typeface="Arial"/>
              <a:cs typeface="Arial"/>
              <a:sym typeface="Arial"/>
            </a:endParaRPr>
          </a:p>
        </p:txBody>
      </p:sp>
      <p:sp>
        <p:nvSpPr>
          <p:cNvPr id="242" name="Google Shape;242;p15"/>
          <p:cNvSpPr txBox="1"/>
          <p:nvPr/>
        </p:nvSpPr>
        <p:spPr>
          <a:xfrm>
            <a:off x="348315" y="1562600"/>
            <a:ext cx="10719281" cy="113877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The </a:t>
            </a:r>
            <a:r>
              <a:rPr lang="en-US" sz="1600" b="0" i="0" u="none" strike="noStrike" cap="none" dirty="0" err="1">
                <a:solidFill>
                  <a:schemeClr val="accent4"/>
                </a:solidFill>
                <a:latin typeface="Arial"/>
                <a:ea typeface="Arial"/>
                <a:cs typeface="Arial"/>
                <a:sym typeface="Arial"/>
              </a:rPr>
              <a:t>ChibiOS</a:t>
            </a:r>
            <a:r>
              <a:rPr lang="en-US" sz="1600" b="0" i="0" u="none" strike="noStrike" cap="none" dirty="0">
                <a:solidFill>
                  <a:schemeClr val="accent4"/>
                </a:solidFill>
                <a:latin typeface="Arial"/>
                <a:ea typeface="Arial"/>
                <a:cs typeface="Arial"/>
                <a:sym typeface="Arial"/>
              </a:rPr>
              <a:t> I2C driver exploits the SPI cell capabilities to offer:</a:t>
            </a:r>
            <a:endParaRPr dirty="0">
              <a:solidFill>
                <a:schemeClr val="accent4"/>
              </a:solidFill>
            </a:endParaRPr>
          </a:p>
          <a:p>
            <a:pPr marL="742950" marR="0" lvl="1" indent="-285750" algn="l" rtl="0">
              <a:spcBef>
                <a:spcPts val="120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Master mode</a:t>
            </a:r>
            <a:endParaRPr sz="1600" b="0" i="0" u="none" strike="noStrike" cap="none" dirty="0">
              <a:solidFill>
                <a:schemeClr val="accent4"/>
              </a:solidFill>
              <a:latin typeface="Arial"/>
              <a:ea typeface="Arial"/>
              <a:cs typeface="Arial"/>
              <a:sym typeface="Arial"/>
            </a:endParaRPr>
          </a:p>
          <a:p>
            <a:pPr marL="742950" marR="0" lvl="1" indent="-285750" algn="l" rtl="0">
              <a:spcBef>
                <a:spcPts val="120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A simple interface to use I2C through synchronous API only (with SPI we have asynchronous, too).</a:t>
            </a:r>
            <a:endParaRPr sz="1600" b="0" i="0" u="none" strike="noStrike" cap="none" dirty="0">
              <a:solidFill>
                <a:schemeClr val="accent4"/>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6"/>
          <p:cNvSpPr txBox="1"/>
          <p:nvPr/>
        </p:nvSpPr>
        <p:spPr>
          <a:xfrm>
            <a:off x="163233" y="329283"/>
            <a:ext cx="8166952" cy="721590"/>
          </a:xfrm>
          <a:prstGeom prst="rect">
            <a:avLst/>
          </a:prstGeom>
          <a:noFill/>
          <a:ln>
            <a:noFill/>
          </a:ln>
        </p:spPr>
        <p:txBody>
          <a:bodyPr spcFirstLastPara="1" wrap="square" lIns="91425" tIns="45700" rIns="91425" bIns="45700" anchor="ctr" anchorCtr="0">
            <a:normAutofit fontScale="92500"/>
          </a:bodyPr>
          <a:lstStyle/>
          <a:p>
            <a:pPr marL="0" marR="0" lvl="0" indent="0" algn="l" rtl="0">
              <a:spcBef>
                <a:spcPts val="0"/>
              </a:spcBef>
              <a:spcAft>
                <a:spcPts val="0"/>
              </a:spcAft>
              <a:buClr>
                <a:schemeClr val="accent1"/>
              </a:buClr>
              <a:buSzPts val="3600"/>
              <a:buFont typeface="Arial"/>
              <a:buNone/>
            </a:pPr>
            <a:r>
              <a:rPr lang="en-US" sz="3600" b="0" i="0" u="none" strike="noStrike" cap="none" dirty="0">
                <a:solidFill>
                  <a:schemeClr val="accent1"/>
                </a:solidFill>
                <a:latin typeface="Arial"/>
                <a:ea typeface="Arial"/>
                <a:cs typeface="Arial"/>
                <a:sym typeface="Arial"/>
              </a:rPr>
              <a:t>CHIBIOS I2C DRIVER: INTRODUCTION</a:t>
            </a:r>
            <a:endParaRPr sz="3600" b="0" i="0" u="none" strike="noStrike" cap="none" dirty="0">
              <a:solidFill>
                <a:schemeClr val="accent1"/>
              </a:solidFill>
              <a:latin typeface="Arial"/>
              <a:ea typeface="Arial"/>
              <a:cs typeface="Arial"/>
              <a:sym typeface="Arial"/>
            </a:endParaRPr>
          </a:p>
        </p:txBody>
      </p:sp>
      <p:sp>
        <p:nvSpPr>
          <p:cNvPr id="248" name="Google Shape;248;p16"/>
          <p:cNvSpPr txBox="1"/>
          <p:nvPr/>
        </p:nvSpPr>
        <p:spPr>
          <a:xfrm>
            <a:off x="348315" y="1562600"/>
            <a:ext cx="10719281"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A driver to be used shall be initialized but this is done automatically on </a:t>
            </a:r>
            <a:r>
              <a:rPr lang="en-US" sz="1600" b="0" i="1" u="none" strike="noStrike" cap="none" dirty="0" err="1">
                <a:solidFill>
                  <a:schemeClr val="accent4"/>
                </a:solidFill>
                <a:latin typeface="Arial"/>
                <a:ea typeface="Arial"/>
                <a:cs typeface="Arial"/>
                <a:sym typeface="Arial"/>
              </a:rPr>
              <a:t>halInit</a:t>
            </a:r>
            <a:r>
              <a:rPr lang="en-US" sz="1600" b="0" i="1" u="none" strike="noStrike" cap="none" dirty="0">
                <a:solidFill>
                  <a:schemeClr val="accent4"/>
                </a:solidFill>
                <a:latin typeface="Arial"/>
                <a:ea typeface="Arial"/>
                <a:cs typeface="Arial"/>
                <a:sym typeface="Arial"/>
              </a:rPr>
              <a:t>().</a:t>
            </a:r>
            <a:endParaRPr sz="1600" b="0" i="1" u="none" strike="noStrike" cap="none" dirty="0">
              <a:solidFill>
                <a:schemeClr val="accent4"/>
              </a:solidFill>
              <a:latin typeface="Arial"/>
              <a:ea typeface="Arial"/>
              <a:cs typeface="Arial"/>
              <a:sym typeface="Arial"/>
            </a:endParaRPr>
          </a:p>
        </p:txBody>
      </p:sp>
      <p:sp>
        <p:nvSpPr>
          <p:cNvPr id="249" name="Google Shape;249;p16"/>
          <p:cNvSpPr txBox="1"/>
          <p:nvPr/>
        </p:nvSpPr>
        <p:spPr>
          <a:xfrm>
            <a:off x="348314" y="2112136"/>
            <a:ext cx="10719281"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a:solidFill>
                  <a:schemeClr val="accent4"/>
                </a:solidFill>
                <a:latin typeface="Arial"/>
                <a:ea typeface="Arial"/>
                <a:cs typeface="Arial"/>
                <a:sym typeface="Arial"/>
              </a:rPr>
              <a:t>Each driver operation can be done only if driver has been properly started. This requires a call to </a:t>
            </a:r>
            <a:r>
              <a:rPr lang="en-US" sz="1600" b="0" i="1" u="none" strike="noStrike" cap="none">
                <a:solidFill>
                  <a:schemeClr val="accent4"/>
                </a:solidFill>
                <a:latin typeface="Arial"/>
                <a:ea typeface="Arial"/>
                <a:cs typeface="Arial"/>
                <a:sym typeface="Arial"/>
              </a:rPr>
              <a:t>i2cStart().</a:t>
            </a:r>
            <a:endParaRPr sz="1600" b="0" i="1" u="none" strike="noStrike" cap="none">
              <a:solidFill>
                <a:schemeClr val="accent4"/>
              </a:solidFill>
              <a:latin typeface="Arial"/>
              <a:ea typeface="Arial"/>
              <a:cs typeface="Arial"/>
              <a:sym typeface="Arial"/>
            </a:endParaRPr>
          </a:p>
        </p:txBody>
      </p:sp>
      <p:sp>
        <p:nvSpPr>
          <p:cNvPr id="250" name="Google Shape;250;p16"/>
          <p:cNvSpPr txBox="1"/>
          <p:nvPr/>
        </p:nvSpPr>
        <p:spPr>
          <a:xfrm>
            <a:off x="348314" y="2661672"/>
            <a:ext cx="10719281" cy="113877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The </a:t>
            </a:r>
            <a:r>
              <a:rPr lang="en-US" sz="1600" b="0" i="1" u="none" strike="noStrike" cap="none" dirty="0">
                <a:solidFill>
                  <a:schemeClr val="accent4"/>
                </a:solidFill>
                <a:latin typeface="Arial"/>
                <a:ea typeface="Arial"/>
                <a:cs typeface="Arial"/>
                <a:sym typeface="Arial"/>
              </a:rPr>
              <a:t>i2cStart(&amp;I2CD1, &amp;i2ccfg) </a:t>
            </a:r>
            <a:r>
              <a:rPr lang="en-US" sz="1600" b="0" i="0" u="none" strike="noStrike" cap="none" dirty="0">
                <a:solidFill>
                  <a:schemeClr val="accent4"/>
                </a:solidFill>
                <a:latin typeface="Arial"/>
                <a:ea typeface="Arial"/>
                <a:cs typeface="Arial"/>
                <a:sym typeface="Arial"/>
              </a:rPr>
              <a:t>receives two parameters:</a:t>
            </a:r>
            <a:endParaRPr dirty="0">
              <a:solidFill>
                <a:schemeClr val="accent4"/>
              </a:solidFill>
            </a:endParaRPr>
          </a:p>
          <a:p>
            <a:pPr marL="742950" marR="0" lvl="1" indent="-285750" algn="l" rtl="0">
              <a:spcBef>
                <a:spcPts val="120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A pointer to the I2C driver object we want to start.</a:t>
            </a:r>
            <a:endParaRPr dirty="0">
              <a:solidFill>
                <a:schemeClr val="accent4"/>
              </a:solidFill>
            </a:endParaRPr>
          </a:p>
          <a:p>
            <a:pPr marL="742950" marR="0" lvl="1" indent="-285750" algn="l" rtl="0">
              <a:spcBef>
                <a:spcPts val="120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A pointer to a configuration structure.</a:t>
            </a:r>
            <a:endParaRPr sz="1600" b="0" i="0" u="none" strike="noStrike" cap="none" dirty="0">
              <a:solidFill>
                <a:schemeClr val="accent4"/>
              </a:solidFill>
              <a:latin typeface="Arial"/>
              <a:ea typeface="Arial"/>
              <a:cs typeface="Arial"/>
              <a:sym typeface="Arial"/>
            </a:endParaRPr>
          </a:p>
        </p:txBody>
      </p:sp>
      <p:sp>
        <p:nvSpPr>
          <p:cNvPr id="251" name="Google Shape;251;p16"/>
          <p:cNvSpPr txBox="1"/>
          <p:nvPr/>
        </p:nvSpPr>
        <p:spPr>
          <a:xfrm>
            <a:off x="348314" y="4011427"/>
            <a:ext cx="10719281"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If the driver is not used it can be stopped through the </a:t>
            </a:r>
            <a:r>
              <a:rPr lang="en-US" sz="1600" b="0" i="1" u="none" strike="noStrike" cap="none" dirty="0">
                <a:solidFill>
                  <a:schemeClr val="accent4"/>
                </a:solidFill>
                <a:latin typeface="Arial"/>
                <a:ea typeface="Arial"/>
                <a:cs typeface="Arial"/>
                <a:sym typeface="Arial"/>
              </a:rPr>
              <a:t>i2cStop()</a:t>
            </a:r>
            <a:r>
              <a:rPr lang="en-US" sz="1600" b="0" i="0" u="none" strike="noStrike" cap="none" dirty="0">
                <a:solidFill>
                  <a:schemeClr val="accent4"/>
                </a:solidFill>
                <a:latin typeface="Arial"/>
                <a:ea typeface="Arial"/>
                <a:cs typeface="Arial"/>
                <a:sym typeface="Arial"/>
              </a:rPr>
              <a:t>.</a:t>
            </a:r>
            <a:endParaRPr sz="1600" b="0" i="0" u="none" strike="noStrike" cap="none" dirty="0">
              <a:solidFill>
                <a:schemeClr val="accent4"/>
              </a:solidFill>
              <a:latin typeface="Arial"/>
              <a:ea typeface="Arial"/>
              <a:cs typeface="Arial"/>
              <a:sym typeface="Arial"/>
            </a:endParaRPr>
          </a:p>
        </p:txBody>
      </p:sp>
      <p:pic>
        <p:nvPicPr>
          <p:cNvPr id="252" name="Google Shape;252;p16"/>
          <p:cNvPicPr preferRelativeResize="0"/>
          <p:nvPr/>
        </p:nvPicPr>
        <p:blipFill rotWithShape="1">
          <a:blip r:embed="rId3">
            <a:alphaModFix/>
          </a:blip>
          <a:srcRect/>
          <a:stretch/>
        </p:blipFill>
        <p:spPr>
          <a:xfrm>
            <a:off x="3828638" y="4464432"/>
            <a:ext cx="4170513" cy="225542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7"/>
          <p:cNvSpPr txBox="1"/>
          <p:nvPr/>
        </p:nvSpPr>
        <p:spPr>
          <a:xfrm>
            <a:off x="163233" y="329283"/>
            <a:ext cx="8084656" cy="72159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accent1"/>
              </a:buClr>
              <a:buSzPts val="3600"/>
              <a:buFont typeface="Arial"/>
              <a:buNone/>
            </a:pPr>
            <a:r>
              <a:rPr lang="en-US" sz="2800" b="0" i="0" u="none" strike="noStrike" cap="none" dirty="0">
                <a:solidFill>
                  <a:schemeClr val="accent1"/>
                </a:solidFill>
                <a:latin typeface="Arial"/>
                <a:ea typeface="Arial"/>
                <a:cs typeface="Arial"/>
                <a:sym typeface="Arial"/>
              </a:rPr>
              <a:t>CHIBIOS I2C DRIVER: CONFIGURATION</a:t>
            </a:r>
            <a:endParaRPr sz="2800" b="0" i="0" u="none" strike="noStrike" cap="none" dirty="0">
              <a:solidFill>
                <a:schemeClr val="accent1"/>
              </a:solidFill>
              <a:latin typeface="Arial"/>
              <a:ea typeface="Arial"/>
              <a:cs typeface="Arial"/>
              <a:sym typeface="Arial"/>
            </a:endParaRPr>
          </a:p>
        </p:txBody>
      </p:sp>
      <p:sp>
        <p:nvSpPr>
          <p:cNvPr id="259" name="Google Shape;259;p17"/>
          <p:cNvSpPr txBox="1"/>
          <p:nvPr/>
        </p:nvSpPr>
        <p:spPr>
          <a:xfrm>
            <a:off x="348313" y="1562600"/>
            <a:ext cx="10719281" cy="30773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b="0" i="0" u="none" strike="noStrike" cap="none" dirty="0">
                <a:solidFill>
                  <a:schemeClr val="accent4"/>
                </a:solidFill>
                <a:latin typeface="Arial"/>
                <a:ea typeface="Arial"/>
                <a:cs typeface="Arial"/>
                <a:sym typeface="Arial"/>
              </a:rPr>
              <a:t>The </a:t>
            </a:r>
            <a:r>
              <a:rPr lang="en-US" b="0" i="0" u="sng" strike="noStrike" cap="none" dirty="0">
                <a:solidFill>
                  <a:schemeClr val="accent4"/>
                </a:solidFill>
                <a:latin typeface="Arial"/>
                <a:ea typeface="Arial"/>
                <a:cs typeface="Arial"/>
                <a:sym typeface="Arial"/>
              </a:rPr>
              <a:t>I2C configuration structure</a:t>
            </a:r>
            <a:r>
              <a:rPr lang="en-US" b="0" i="0" u="none" strike="noStrike" cap="none" dirty="0">
                <a:solidFill>
                  <a:schemeClr val="accent4"/>
                </a:solidFill>
                <a:latin typeface="Arial"/>
                <a:ea typeface="Arial"/>
                <a:cs typeface="Arial"/>
                <a:sym typeface="Arial"/>
              </a:rPr>
              <a:t> has not any common field and all the configuration depends on hardware.</a:t>
            </a:r>
            <a:endParaRPr sz="1200" dirty="0">
              <a:solidFill>
                <a:schemeClr val="accent4"/>
              </a:solidFill>
            </a:endParaRPr>
          </a:p>
        </p:txBody>
      </p:sp>
      <p:sp>
        <p:nvSpPr>
          <p:cNvPr id="260" name="Google Shape;260;p17"/>
          <p:cNvSpPr txBox="1"/>
          <p:nvPr/>
        </p:nvSpPr>
        <p:spPr>
          <a:xfrm>
            <a:off x="348313" y="2119943"/>
            <a:ext cx="10719281" cy="30773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b="0" i="0" u="none" strike="noStrike" cap="none" dirty="0">
                <a:solidFill>
                  <a:schemeClr val="accent4"/>
                </a:solidFill>
                <a:latin typeface="Arial"/>
                <a:ea typeface="Arial"/>
                <a:cs typeface="Arial"/>
                <a:sym typeface="Arial"/>
              </a:rPr>
              <a:t>We have three hardware versions of I2C across all the various STM32 subfamilies.</a:t>
            </a:r>
            <a:endParaRPr b="0" i="0" u="none" strike="noStrike" cap="none" dirty="0">
              <a:solidFill>
                <a:schemeClr val="accent4"/>
              </a:solidFill>
              <a:latin typeface="Arial"/>
              <a:ea typeface="Arial"/>
              <a:cs typeface="Arial"/>
              <a:sym typeface="Arial"/>
            </a:endParaRPr>
          </a:p>
        </p:txBody>
      </p:sp>
      <p:sp>
        <p:nvSpPr>
          <p:cNvPr id="261" name="Google Shape;261;p17"/>
          <p:cNvSpPr txBox="1"/>
          <p:nvPr/>
        </p:nvSpPr>
        <p:spPr>
          <a:xfrm>
            <a:off x="348313" y="2677286"/>
            <a:ext cx="10719281" cy="141573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b="0" i="0" u="none" strike="noStrike" cap="none" dirty="0">
                <a:solidFill>
                  <a:schemeClr val="accent4"/>
                </a:solidFill>
                <a:latin typeface="Arial"/>
                <a:ea typeface="Arial"/>
                <a:cs typeface="Arial"/>
                <a:sym typeface="Arial"/>
              </a:rPr>
              <a:t>The I2Cv1 exposes three parameters:</a:t>
            </a:r>
            <a:endParaRPr lang="en-US" sz="1200" dirty="0">
              <a:solidFill>
                <a:schemeClr val="accent4"/>
              </a:solidFill>
            </a:endParaRPr>
          </a:p>
          <a:p>
            <a:pPr marL="742950" marR="0" lvl="1" indent="-285750" algn="l" rtl="0">
              <a:spcBef>
                <a:spcPts val="1200"/>
              </a:spcBef>
              <a:spcAft>
                <a:spcPts val="0"/>
              </a:spcAft>
              <a:buClr>
                <a:srgbClr val="39A9DC"/>
              </a:buClr>
              <a:buSzPts val="1600"/>
              <a:buFont typeface="Arial"/>
              <a:buChar char="•"/>
            </a:pPr>
            <a:r>
              <a:rPr lang="en-US" b="1" i="0" u="none" strike="noStrike" cap="none" dirty="0" err="1">
                <a:solidFill>
                  <a:schemeClr val="accent4"/>
                </a:solidFill>
                <a:latin typeface="Arial"/>
                <a:ea typeface="Arial"/>
                <a:cs typeface="Arial"/>
                <a:sym typeface="Arial"/>
              </a:rPr>
              <a:t>opmode</a:t>
            </a:r>
            <a:r>
              <a:rPr lang="en-US" b="0" i="0" u="none" strike="noStrike" cap="none" dirty="0">
                <a:solidFill>
                  <a:schemeClr val="accent4"/>
                </a:solidFill>
                <a:latin typeface="Arial"/>
                <a:ea typeface="Arial"/>
                <a:cs typeface="Arial"/>
                <a:sym typeface="Arial"/>
              </a:rPr>
              <a:t>, which is the operation mode (usually OPMODE_I2C, 1)</a:t>
            </a:r>
            <a:r>
              <a:rPr lang="en-US" b="1" i="0" u="none" strike="noStrike" cap="none" dirty="0">
                <a:solidFill>
                  <a:schemeClr val="accent4"/>
                </a:solidFill>
                <a:latin typeface="Arial"/>
                <a:ea typeface="Arial"/>
                <a:cs typeface="Arial"/>
                <a:sym typeface="Arial"/>
              </a:rPr>
              <a:t>.</a:t>
            </a:r>
            <a:endParaRPr lang="en-US" sz="1200" dirty="0">
              <a:solidFill>
                <a:schemeClr val="accent4"/>
              </a:solidFill>
            </a:endParaRPr>
          </a:p>
          <a:p>
            <a:pPr marL="742950" marR="0" lvl="1" indent="-285750" algn="l" rtl="0">
              <a:spcBef>
                <a:spcPts val="1200"/>
              </a:spcBef>
              <a:spcAft>
                <a:spcPts val="0"/>
              </a:spcAft>
              <a:buClr>
                <a:srgbClr val="39A9DC"/>
              </a:buClr>
              <a:buSzPts val="1600"/>
              <a:buFont typeface="Arial"/>
              <a:buChar char="•"/>
            </a:pPr>
            <a:r>
              <a:rPr lang="en-US" b="1" i="0" u="none" strike="noStrike" cap="none" dirty="0" err="1">
                <a:solidFill>
                  <a:schemeClr val="accent4"/>
                </a:solidFill>
                <a:latin typeface="Arial"/>
                <a:ea typeface="Arial"/>
                <a:cs typeface="Arial"/>
                <a:sym typeface="Arial"/>
              </a:rPr>
              <a:t>clock_speed</a:t>
            </a:r>
            <a:r>
              <a:rPr lang="en-US" b="0" i="0" u="none" strike="noStrike" cap="none" dirty="0">
                <a:solidFill>
                  <a:schemeClr val="accent4"/>
                </a:solidFill>
                <a:latin typeface="Arial"/>
                <a:ea typeface="Arial"/>
                <a:cs typeface="Arial"/>
                <a:sym typeface="Arial"/>
              </a:rPr>
              <a:t>, an integer representing the speed (100000 and 400000 allowed).</a:t>
            </a:r>
            <a:endParaRPr b="1" i="0" u="none" strike="noStrike" cap="none" dirty="0">
              <a:solidFill>
                <a:schemeClr val="accent4"/>
              </a:solidFill>
              <a:latin typeface="Arial"/>
              <a:ea typeface="Arial"/>
              <a:cs typeface="Arial"/>
              <a:sym typeface="Arial"/>
            </a:endParaRPr>
          </a:p>
          <a:p>
            <a:pPr marL="742950" marR="0" lvl="1" indent="-285750" algn="l" rtl="0">
              <a:spcBef>
                <a:spcPts val="1200"/>
              </a:spcBef>
              <a:spcAft>
                <a:spcPts val="0"/>
              </a:spcAft>
              <a:buClr>
                <a:srgbClr val="39A9DC"/>
              </a:buClr>
              <a:buSzPts val="1600"/>
              <a:buFont typeface="Arial"/>
              <a:buChar char="•"/>
            </a:pPr>
            <a:r>
              <a:rPr lang="en-US" b="1" i="0" u="none" strike="noStrike" cap="none" dirty="0">
                <a:solidFill>
                  <a:schemeClr val="accent4"/>
                </a:solidFill>
                <a:latin typeface="Arial"/>
                <a:ea typeface="Arial"/>
                <a:cs typeface="Arial"/>
                <a:sym typeface="Arial"/>
              </a:rPr>
              <a:t>duty cycle</a:t>
            </a:r>
            <a:r>
              <a:rPr lang="en-US" b="0" i="0" u="none" strike="noStrike" cap="none" dirty="0">
                <a:solidFill>
                  <a:schemeClr val="accent4"/>
                </a:solidFill>
                <a:latin typeface="Arial"/>
                <a:ea typeface="Arial"/>
                <a:cs typeface="Arial"/>
                <a:sym typeface="Arial"/>
              </a:rPr>
              <a:t>, the duty mode which usually depends on speed.</a:t>
            </a:r>
            <a:endParaRPr b="0" i="0" u="none" strike="noStrike" cap="none" dirty="0">
              <a:solidFill>
                <a:schemeClr val="accent4"/>
              </a:solidFill>
              <a:latin typeface="Arial"/>
              <a:ea typeface="Arial"/>
              <a:cs typeface="Arial"/>
              <a:sym typeface="Arial"/>
            </a:endParaRPr>
          </a:p>
        </p:txBody>
      </p:sp>
      <p:sp>
        <p:nvSpPr>
          <p:cNvPr id="262" name="Google Shape;262;p17"/>
          <p:cNvSpPr txBox="1"/>
          <p:nvPr/>
        </p:nvSpPr>
        <p:spPr>
          <a:xfrm>
            <a:off x="348312" y="4263274"/>
            <a:ext cx="10719281" cy="141573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400" b="0" i="0" u="none" strike="noStrike" cap="none" dirty="0">
                <a:solidFill>
                  <a:schemeClr val="accent4"/>
                </a:solidFill>
                <a:latin typeface="Arial"/>
                <a:ea typeface="Arial"/>
                <a:cs typeface="Arial"/>
                <a:sym typeface="Arial"/>
              </a:rPr>
              <a:t>The I2Cv2 and I2Cv3 expose three parameters:</a:t>
            </a:r>
          </a:p>
          <a:p>
            <a:pPr marL="742950" marR="0" lvl="1" indent="-285750" algn="l" rtl="0">
              <a:spcBef>
                <a:spcPts val="1200"/>
              </a:spcBef>
              <a:spcAft>
                <a:spcPts val="0"/>
              </a:spcAft>
              <a:buClr>
                <a:srgbClr val="39A9DC"/>
              </a:buClr>
              <a:buSzPts val="1600"/>
              <a:buFont typeface="Arial"/>
              <a:buChar char="•"/>
            </a:pPr>
            <a:r>
              <a:rPr lang="en-US" b="1" i="0" u="none" strike="noStrike" cap="none" dirty="0" err="1">
                <a:solidFill>
                  <a:schemeClr val="accent4"/>
                </a:solidFill>
                <a:latin typeface="Arial"/>
                <a:ea typeface="Arial"/>
                <a:cs typeface="Arial"/>
                <a:sym typeface="Arial"/>
              </a:rPr>
              <a:t>timingr</a:t>
            </a:r>
            <a:r>
              <a:rPr lang="en-US" b="0" i="0" u="none" strike="noStrike" cap="none" dirty="0">
                <a:solidFill>
                  <a:schemeClr val="accent4"/>
                </a:solidFill>
                <a:latin typeface="Arial"/>
                <a:ea typeface="Arial"/>
                <a:cs typeface="Arial"/>
                <a:sym typeface="Arial"/>
              </a:rPr>
              <a:t>, TIMINGR register initialization</a:t>
            </a:r>
            <a:r>
              <a:rPr lang="en-US" b="1" i="0" u="none" strike="noStrike" cap="none" dirty="0">
                <a:solidFill>
                  <a:schemeClr val="accent4"/>
                </a:solidFill>
                <a:latin typeface="Arial"/>
                <a:ea typeface="Arial"/>
                <a:cs typeface="Arial"/>
                <a:sym typeface="Arial"/>
              </a:rPr>
              <a:t>.</a:t>
            </a:r>
            <a:endParaRPr lang="en-US" sz="1200" dirty="0">
              <a:solidFill>
                <a:schemeClr val="accent4"/>
              </a:solidFill>
            </a:endParaRPr>
          </a:p>
          <a:p>
            <a:pPr marL="742950" marR="0" lvl="1" indent="-285750" algn="l" rtl="0">
              <a:spcBef>
                <a:spcPts val="1200"/>
              </a:spcBef>
              <a:spcAft>
                <a:spcPts val="0"/>
              </a:spcAft>
              <a:buClr>
                <a:srgbClr val="39A9DC"/>
              </a:buClr>
              <a:buSzPts val="1600"/>
              <a:buFont typeface="Arial"/>
              <a:buChar char="•"/>
            </a:pPr>
            <a:r>
              <a:rPr lang="en-US" b="1" dirty="0">
                <a:solidFill>
                  <a:schemeClr val="accent4"/>
                </a:solidFill>
              </a:rPr>
              <a:t>cr1</a:t>
            </a:r>
            <a:r>
              <a:rPr lang="en-US" b="0" i="0" u="none" strike="noStrike" cap="none" dirty="0">
                <a:solidFill>
                  <a:schemeClr val="accent4"/>
                </a:solidFill>
                <a:latin typeface="Arial"/>
                <a:ea typeface="Arial"/>
                <a:cs typeface="Arial"/>
                <a:sym typeface="Arial"/>
              </a:rPr>
              <a:t>, CR1 register initialization.</a:t>
            </a:r>
          </a:p>
          <a:p>
            <a:pPr marL="742950" marR="0" lvl="1" indent="-285750" algn="l" rtl="0">
              <a:spcBef>
                <a:spcPts val="1200"/>
              </a:spcBef>
              <a:spcAft>
                <a:spcPts val="0"/>
              </a:spcAft>
              <a:buClr>
                <a:srgbClr val="39A9DC"/>
              </a:buClr>
              <a:buSzPts val="1600"/>
              <a:buFont typeface="Arial"/>
              <a:buChar char="•"/>
            </a:pPr>
            <a:r>
              <a:rPr lang="en-US" b="1" i="0" u="none" strike="noStrike" cap="none" dirty="0">
                <a:solidFill>
                  <a:schemeClr val="accent4"/>
                </a:solidFill>
                <a:latin typeface="Arial"/>
                <a:ea typeface="Arial"/>
                <a:cs typeface="Arial"/>
                <a:sym typeface="Arial"/>
              </a:rPr>
              <a:t>cr2</a:t>
            </a:r>
            <a:r>
              <a:rPr lang="en-US" b="0" i="0" u="none" strike="noStrike" cap="none" dirty="0">
                <a:solidFill>
                  <a:schemeClr val="accent4"/>
                </a:solidFill>
                <a:latin typeface="Arial"/>
                <a:ea typeface="Arial"/>
                <a:cs typeface="Arial"/>
                <a:sym typeface="Arial"/>
              </a:rPr>
              <a:t>, CR2 register initialization.</a:t>
            </a:r>
          </a:p>
        </p:txBody>
      </p:sp>
      <p:sp>
        <p:nvSpPr>
          <p:cNvPr id="263" name="Google Shape;263;p17"/>
          <p:cNvSpPr txBox="1"/>
          <p:nvPr/>
        </p:nvSpPr>
        <p:spPr>
          <a:xfrm>
            <a:off x="348311" y="5880753"/>
            <a:ext cx="10719281" cy="30773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b="0" i="0" u="none" strike="noStrike" cap="none" dirty="0">
                <a:solidFill>
                  <a:schemeClr val="accent4"/>
                </a:solidFill>
                <a:latin typeface="Arial"/>
                <a:ea typeface="Arial"/>
                <a:cs typeface="Arial"/>
                <a:sym typeface="Arial"/>
              </a:rPr>
              <a:t>These register offer a lot of flexibility but are very difficult to be configured.</a:t>
            </a:r>
            <a:endParaRPr sz="1200" dirty="0">
              <a:solidFill>
                <a:schemeClr val="accent4"/>
              </a:solidFill>
            </a:endParaRPr>
          </a:p>
        </p:txBody>
      </p:sp>
      <p:sp>
        <p:nvSpPr>
          <p:cNvPr id="264" name="Google Shape;264;p17"/>
          <p:cNvSpPr txBox="1"/>
          <p:nvPr/>
        </p:nvSpPr>
        <p:spPr>
          <a:xfrm>
            <a:off x="348313" y="6390237"/>
            <a:ext cx="10719281" cy="30773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b="0" i="0" u="none" strike="noStrike" cap="none" dirty="0">
                <a:solidFill>
                  <a:schemeClr val="accent4"/>
                </a:solidFill>
                <a:latin typeface="Arial"/>
                <a:ea typeface="Arial"/>
                <a:cs typeface="Arial"/>
                <a:sym typeface="Arial"/>
              </a:rPr>
              <a:t>It is suggested to copy configuration from a </a:t>
            </a:r>
            <a:r>
              <a:rPr lang="en-US" b="0" i="0" u="none" strike="noStrike" cap="none" dirty="0" err="1">
                <a:solidFill>
                  <a:schemeClr val="accent4"/>
                </a:solidFill>
                <a:latin typeface="Arial"/>
                <a:ea typeface="Arial"/>
                <a:cs typeface="Arial"/>
                <a:sym typeface="Arial"/>
              </a:rPr>
              <a:t>testhal</a:t>
            </a:r>
            <a:r>
              <a:rPr lang="en-US" b="0" i="0" u="none" strike="noStrike" cap="none" dirty="0">
                <a:solidFill>
                  <a:schemeClr val="accent4"/>
                </a:solidFill>
                <a:latin typeface="Arial"/>
                <a:ea typeface="Arial"/>
                <a:cs typeface="Arial"/>
                <a:sym typeface="Arial"/>
              </a:rPr>
              <a:t> demo for STM32 equipped with I2Cv2.</a:t>
            </a:r>
            <a:endParaRPr b="0" i="0" u="none" strike="noStrike" cap="none" dirty="0">
              <a:solidFill>
                <a:schemeClr val="accent4"/>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8"/>
          <p:cNvSpPr txBox="1"/>
          <p:nvPr/>
        </p:nvSpPr>
        <p:spPr>
          <a:xfrm>
            <a:off x="163232" y="329283"/>
            <a:ext cx="11089449" cy="72159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accent1"/>
              </a:buClr>
              <a:buSzPts val="3600"/>
              <a:buFont typeface="Arial"/>
              <a:buNone/>
            </a:pPr>
            <a:r>
              <a:rPr lang="en-US" sz="3600" b="0" i="0" u="none" strike="noStrike" cap="none" dirty="0">
                <a:solidFill>
                  <a:schemeClr val="accent1"/>
                </a:solidFill>
                <a:latin typeface="Arial"/>
                <a:ea typeface="Arial"/>
                <a:cs typeface="Arial"/>
                <a:sym typeface="Arial"/>
              </a:rPr>
              <a:t>CHIBIOS I2C DRIVER: I2Cv2</a:t>
            </a:r>
            <a:endParaRPr sz="3600" b="0" i="0" u="none" strike="noStrike" cap="none" dirty="0">
              <a:solidFill>
                <a:schemeClr val="accent1"/>
              </a:solidFill>
              <a:latin typeface="Arial"/>
              <a:ea typeface="Arial"/>
              <a:cs typeface="Arial"/>
              <a:sym typeface="Arial"/>
            </a:endParaRPr>
          </a:p>
        </p:txBody>
      </p:sp>
      <p:pic>
        <p:nvPicPr>
          <p:cNvPr id="1026" name="Picture 2">
            <a:extLst>
              <a:ext uri="{FF2B5EF4-FFF2-40B4-BE49-F238E27FC236}">
                <a16:creationId xmlns:a16="http://schemas.microsoft.com/office/drawing/2014/main" id="{3E6E3ED1-CF1D-7E05-1564-C7D67B334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0574" y="2743962"/>
            <a:ext cx="7090851" cy="22664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19"/>
          <p:cNvSpPr txBox="1"/>
          <p:nvPr/>
        </p:nvSpPr>
        <p:spPr>
          <a:xfrm>
            <a:off x="163232" y="329283"/>
            <a:ext cx="11089449" cy="72159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accent1"/>
              </a:buClr>
              <a:buSzPts val="3600"/>
              <a:buFont typeface="Arial"/>
              <a:buNone/>
            </a:pPr>
            <a:r>
              <a:rPr lang="en-US" sz="3600" b="0" i="0" u="none" strike="noStrike" cap="none">
                <a:solidFill>
                  <a:schemeClr val="accent1"/>
                </a:solidFill>
                <a:latin typeface="Arial"/>
                <a:ea typeface="Arial"/>
                <a:cs typeface="Arial"/>
                <a:sym typeface="Arial"/>
              </a:rPr>
              <a:t>CHIBIOS I2C DRIVER: API</a:t>
            </a:r>
            <a:endParaRPr sz="3600" b="0" i="0" u="none" strike="noStrike" cap="none">
              <a:solidFill>
                <a:schemeClr val="accent1"/>
              </a:solidFill>
              <a:latin typeface="Arial"/>
              <a:ea typeface="Arial"/>
              <a:cs typeface="Arial"/>
              <a:sym typeface="Arial"/>
            </a:endParaRPr>
          </a:p>
        </p:txBody>
      </p:sp>
      <p:sp>
        <p:nvSpPr>
          <p:cNvPr id="277" name="Google Shape;277;p19"/>
          <p:cNvSpPr txBox="1"/>
          <p:nvPr/>
        </p:nvSpPr>
        <p:spPr>
          <a:xfrm>
            <a:off x="392763" y="1441950"/>
            <a:ext cx="10719281" cy="153888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The I2C communication from the master point of view can be synthesized in these steps:</a:t>
            </a:r>
            <a:endParaRPr dirty="0">
              <a:solidFill>
                <a:schemeClr val="accent4"/>
              </a:solidFill>
            </a:endParaRPr>
          </a:p>
          <a:p>
            <a:pPr marL="742950" marR="0" lvl="1" indent="-285750" algn="l" rtl="0">
              <a:spcBef>
                <a:spcPts val="120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The master send the first word with slave address and R/W bit.</a:t>
            </a:r>
            <a:endParaRPr dirty="0">
              <a:solidFill>
                <a:schemeClr val="accent4"/>
              </a:solidFill>
            </a:endParaRPr>
          </a:p>
          <a:p>
            <a:pPr marL="742950" marR="0" lvl="1" indent="-285750" algn="l" rtl="0">
              <a:spcBef>
                <a:spcPts val="120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The master send the second word with the SUB he wants to read/write.</a:t>
            </a:r>
            <a:endParaRPr dirty="0">
              <a:solidFill>
                <a:schemeClr val="accent4"/>
              </a:solidFill>
            </a:endParaRPr>
          </a:p>
          <a:p>
            <a:pPr marL="742950" marR="0" lvl="1" indent="-285750" algn="l" rtl="0">
              <a:spcBef>
                <a:spcPts val="120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The master send/receives n-words.</a:t>
            </a:r>
            <a:endParaRPr dirty="0">
              <a:solidFill>
                <a:schemeClr val="accent4"/>
              </a:solidFill>
            </a:endParaRPr>
          </a:p>
        </p:txBody>
      </p:sp>
      <p:sp>
        <p:nvSpPr>
          <p:cNvPr id="278" name="Google Shape;278;p19"/>
          <p:cNvSpPr txBox="1"/>
          <p:nvPr/>
        </p:nvSpPr>
        <p:spPr>
          <a:xfrm>
            <a:off x="392762" y="3066481"/>
            <a:ext cx="10719281" cy="353943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All those actions can be simply addressed with a single API with seven parameters:</a:t>
            </a:r>
            <a:endParaRPr dirty="0">
              <a:solidFill>
                <a:schemeClr val="accent4"/>
              </a:solidFill>
            </a:endParaRPr>
          </a:p>
          <a:p>
            <a:pPr marL="742950" marR="0" lvl="1" indent="-285750" algn="l" rtl="0">
              <a:spcBef>
                <a:spcPts val="1200"/>
              </a:spcBef>
              <a:spcAft>
                <a:spcPts val="0"/>
              </a:spcAft>
              <a:buClr>
                <a:srgbClr val="39A9DC"/>
              </a:buClr>
              <a:buSzPts val="1600"/>
              <a:buFont typeface="Arial"/>
              <a:buChar char="•"/>
            </a:pPr>
            <a:r>
              <a:rPr lang="en-US" sz="1600" b="0" i="1" u="none" strike="noStrike" cap="none" dirty="0">
                <a:solidFill>
                  <a:schemeClr val="accent4"/>
                </a:solidFill>
                <a:highlight>
                  <a:srgbClr val="FFFF00"/>
                </a:highlight>
                <a:latin typeface="Arial"/>
                <a:ea typeface="Arial"/>
                <a:cs typeface="Arial"/>
                <a:sym typeface="Arial"/>
              </a:rPr>
              <a:t>i2cMasterTransmitTimeout(i2cp, </a:t>
            </a:r>
            <a:r>
              <a:rPr lang="en-US" sz="1600" b="0" i="1" u="none" strike="noStrike" cap="none" dirty="0" err="1">
                <a:solidFill>
                  <a:schemeClr val="accent4"/>
                </a:solidFill>
                <a:highlight>
                  <a:srgbClr val="FFFF00"/>
                </a:highlight>
                <a:latin typeface="Arial"/>
                <a:ea typeface="Arial"/>
                <a:cs typeface="Arial"/>
                <a:sym typeface="Arial"/>
              </a:rPr>
              <a:t>addr</a:t>
            </a:r>
            <a:r>
              <a:rPr lang="en-US" sz="1600" b="0" i="1" u="none" strike="noStrike" cap="none" dirty="0">
                <a:solidFill>
                  <a:schemeClr val="accent4"/>
                </a:solidFill>
                <a:highlight>
                  <a:srgbClr val="FFFF00"/>
                </a:highlight>
                <a:latin typeface="Arial"/>
                <a:ea typeface="Arial"/>
                <a:cs typeface="Arial"/>
                <a:sym typeface="Arial"/>
              </a:rPr>
              <a:t>, </a:t>
            </a:r>
            <a:r>
              <a:rPr lang="en-US" sz="1600" b="0" i="1" u="none" strike="noStrike" cap="none" dirty="0" err="1">
                <a:solidFill>
                  <a:schemeClr val="accent4"/>
                </a:solidFill>
                <a:highlight>
                  <a:srgbClr val="FFFF00"/>
                </a:highlight>
                <a:latin typeface="Arial"/>
                <a:ea typeface="Arial"/>
                <a:cs typeface="Arial"/>
                <a:sym typeface="Arial"/>
              </a:rPr>
              <a:t>txbuf</a:t>
            </a:r>
            <a:r>
              <a:rPr lang="en-US" sz="1600" b="0" i="1" u="none" strike="noStrike" cap="none" dirty="0">
                <a:solidFill>
                  <a:schemeClr val="accent4"/>
                </a:solidFill>
                <a:highlight>
                  <a:srgbClr val="FFFF00"/>
                </a:highlight>
                <a:latin typeface="Arial"/>
                <a:ea typeface="Arial"/>
                <a:cs typeface="Arial"/>
                <a:sym typeface="Arial"/>
              </a:rPr>
              <a:t>, </a:t>
            </a:r>
            <a:r>
              <a:rPr lang="en-US" sz="1600" b="0" i="1" u="none" strike="noStrike" cap="none" dirty="0" err="1">
                <a:solidFill>
                  <a:schemeClr val="accent4"/>
                </a:solidFill>
                <a:highlight>
                  <a:srgbClr val="FFFF00"/>
                </a:highlight>
                <a:latin typeface="Arial"/>
                <a:ea typeface="Arial"/>
                <a:cs typeface="Arial"/>
                <a:sym typeface="Arial"/>
              </a:rPr>
              <a:t>txbytes</a:t>
            </a:r>
            <a:r>
              <a:rPr lang="en-US" sz="1600" b="0" i="1" u="none" strike="noStrike" cap="none" dirty="0">
                <a:solidFill>
                  <a:schemeClr val="accent4"/>
                </a:solidFill>
                <a:highlight>
                  <a:srgbClr val="FFFF00"/>
                </a:highlight>
                <a:latin typeface="Arial"/>
                <a:ea typeface="Arial"/>
                <a:cs typeface="Arial"/>
                <a:sym typeface="Arial"/>
              </a:rPr>
              <a:t>, </a:t>
            </a:r>
            <a:r>
              <a:rPr lang="en-US" sz="1600" b="0" i="1" u="none" strike="noStrike" cap="none" dirty="0" err="1">
                <a:solidFill>
                  <a:schemeClr val="accent4"/>
                </a:solidFill>
                <a:highlight>
                  <a:srgbClr val="FFFF00"/>
                </a:highlight>
                <a:latin typeface="Arial"/>
                <a:ea typeface="Arial"/>
                <a:cs typeface="Arial"/>
                <a:sym typeface="Arial"/>
              </a:rPr>
              <a:t>rxbuf</a:t>
            </a:r>
            <a:r>
              <a:rPr lang="en-US" sz="1600" b="0" i="1" u="none" strike="noStrike" cap="none" dirty="0">
                <a:solidFill>
                  <a:schemeClr val="accent4"/>
                </a:solidFill>
                <a:highlight>
                  <a:srgbClr val="FFFF00"/>
                </a:highlight>
                <a:latin typeface="Arial"/>
                <a:ea typeface="Arial"/>
                <a:cs typeface="Arial"/>
                <a:sym typeface="Arial"/>
              </a:rPr>
              <a:t>, </a:t>
            </a:r>
            <a:r>
              <a:rPr lang="en-US" sz="1600" b="0" i="1" u="none" strike="noStrike" cap="none" dirty="0" err="1">
                <a:solidFill>
                  <a:schemeClr val="accent4"/>
                </a:solidFill>
                <a:highlight>
                  <a:srgbClr val="FFFF00"/>
                </a:highlight>
                <a:latin typeface="Arial"/>
                <a:ea typeface="Arial"/>
                <a:cs typeface="Arial"/>
                <a:sym typeface="Arial"/>
              </a:rPr>
              <a:t>rxbytes</a:t>
            </a:r>
            <a:r>
              <a:rPr lang="en-US" sz="1600" b="0" i="1" u="none" strike="noStrike" cap="none" dirty="0">
                <a:solidFill>
                  <a:schemeClr val="accent4"/>
                </a:solidFill>
                <a:highlight>
                  <a:srgbClr val="FFFF00"/>
                </a:highlight>
                <a:latin typeface="Arial"/>
                <a:ea typeface="Arial"/>
                <a:cs typeface="Arial"/>
                <a:sym typeface="Arial"/>
              </a:rPr>
              <a:t>, timeout)</a:t>
            </a:r>
            <a:endParaRPr dirty="0">
              <a:solidFill>
                <a:schemeClr val="accent4"/>
              </a:solidFill>
            </a:endParaRPr>
          </a:p>
          <a:p>
            <a:pPr marL="1200150" marR="0" lvl="2" indent="-285750" algn="l" rtl="0">
              <a:spcBef>
                <a:spcPts val="120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the pointer to the I2C driver which shall be already started.</a:t>
            </a:r>
            <a:endParaRPr dirty="0">
              <a:solidFill>
                <a:schemeClr val="accent4"/>
              </a:solidFill>
            </a:endParaRPr>
          </a:p>
          <a:p>
            <a:pPr marL="1200150" marR="0" lvl="2" indent="-285750" algn="l" rtl="0">
              <a:spcBef>
                <a:spcPts val="120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the SAD (Slave </a:t>
            </a:r>
            <a:r>
              <a:rPr lang="en-US" sz="1600" b="0" i="0" u="none" strike="noStrike" cap="none" dirty="0" err="1">
                <a:solidFill>
                  <a:schemeClr val="accent4"/>
                </a:solidFill>
                <a:latin typeface="Arial"/>
                <a:ea typeface="Arial"/>
                <a:cs typeface="Arial"/>
                <a:sym typeface="Arial"/>
              </a:rPr>
              <a:t>ADdress</a:t>
            </a:r>
            <a:r>
              <a:rPr lang="en-US" sz="1600" b="0" i="0" u="none" strike="noStrike" cap="none" dirty="0">
                <a:solidFill>
                  <a:schemeClr val="accent4"/>
                </a:solidFill>
                <a:latin typeface="Arial"/>
                <a:ea typeface="Arial"/>
                <a:cs typeface="Arial"/>
                <a:sym typeface="Arial"/>
              </a:rPr>
              <a:t>) having 7-bit </a:t>
            </a:r>
            <a:r>
              <a:rPr lang="en-US" sz="1600" b="0" i="0" u="none" strike="noStrike" cap="none" dirty="0" err="1">
                <a:solidFill>
                  <a:schemeClr val="accent4"/>
                </a:solidFill>
                <a:latin typeface="Arial"/>
                <a:ea typeface="Arial"/>
                <a:cs typeface="Arial"/>
                <a:sym typeface="Arial"/>
              </a:rPr>
              <a:t>lenght</a:t>
            </a:r>
            <a:r>
              <a:rPr lang="en-US" sz="1600" b="0" i="0" u="none" strike="noStrike" cap="none" dirty="0">
                <a:solidFill>
                  <a:schemeClr val="accent4"/>
                </a:solidFill>
                <a:latin typeface="Arial"/>
                <a:ea typeface="Arial"/>
                <a:cs typeface="Arial"/>
                <a:sym typeface="Arial"/>
              </a:rPr>
              <a:t> non shifted (without the R/W).</a:t>
            </a:r>
            <a:endParaRPr dirty="0">
              <a:solidFill>
                <a:schemeClr val="accent4"/>
              </a:solidFill>
            </a:endParaRPr>
          </a:p>
          <a:p>
            <a:pPr marL="1200150" marR="0" lvl="2" indent="-285750" algn="l" rtl="0">
              <a:spcBef>
                <a:spcPts val="120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a pointer to a transmission buffer (can be NULL).</a:t>
            </a:r>
            <a:endParaRPr dirty="0">
              <a:solidFill>
                <a:schemeClr val="accent4"/>
              </a:solidFill>
            </a:endParaRPr>
          </a:p>
          <a:p>
            <a:pPr marL="1200150" marR="0" lvl="2" indent="-285750" algn="l" rtl="0">
              <a:spcBef>
                <a:spcPts val="120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the number of word to transmit (can be 0).</a:t>
            </a:r>
            <a:endParaRPr dirty="0">
              <a:solidFill>
                <a:schemeClr val="accent4"/>
              </a:solidFill>
            </a:endParaRPr>
          </a:p>
          <a:p>
            <a:pPr marL="1200150" marR="0" lvl="2" indent="-285750" algn="l" rtl="0">
              <a:spcBef>
                <a:spcPts val="120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a pointer to a reception buffer (can be NULL).</a:t>
            </a:r>
            <a:endParaRPr dirty="0">
              <a:solidFill>
                <a:schemeClr val="accent4"/>
              </a:solidFill>
            </a:endParaRPr>
          </a:p>
          <a:p>
            <a:pPr marL="1200150" marR="0" lvl="2" indent="-285750" algn="l" rtl="0">
              <a:spcBef>
                <a:spcPts val="120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the number of word to receive (can be 0).</a:t>
            </a:r>
            <a:endParaRPr dirty="0">
              <a:solidFill>
                <a:schemeClr val="accent4"/>
              </a:solidFill>
            </a:endParaRPr>
          </a:p>
          <a:p>
            <a:pPr marL="1200150" marR="0" lvl="2" indent="-285750" algn="l" rtl="0">
              <a:spcBef>
                <a:spcPts val="120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an operation timeout expressed as interval useful to avoid to be stuck in this </a:t>
            </a:r>
            <a:r>
              <a:rPr lang="en-US" sz="1600" b="0" i="0" u="none" strike="noStrike" cap="none" dirty="0" err="1">
                <a:solidFill>
                  <a:schemeClr val="accent4"/>
                </a:solidFill>
                <a:latin typeface="Arial"/>
                <a:ea typeface="Arial"/>
                <a:cs typeface="Arial"/>
                <a:sym typeface="Arial"/>
              </a:rPr>
              <a:t>fuction</a:t>
            </a:r>
            <a:r>
              <a:rPr lang="en-US" sz="1600" b="0" i="0" u="none" strike="noStrike" cap="none" dirty="0">
                <a:solidFill>
                  <a:schemeClr val="accent4"/>
                </a:solidFill>
                <a:latin typeface="Arial"/>
                <a:ea typeface="Arial"/>
                <a:cs typeface="Arial"/>
                <a:sym typeface="Arial"/>
              </a:rPr>
              <a:t>.</a:t>
            </a:r>
            <a:endParaRPr dirty="0">
              <a:solidFill>
                <a:schemeClr val="accent4"/>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
          <p:cNvSpPr txBox="1"/>
          <p:nvPr/>
        </p:nvSpPr>
        <p:spPr>
          <a:xfrm>
            <a:off x="1042416" y="4247697"/>
            <a:ext cx="10598722" cy="781503"/>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FFCC00"/>
              </a:buClr>
              <a:buSzPts val="3200"/>
              <a:buFont typeface="Arial"/>
              <a:buNone/>
            </a:pPr>
            <a:r>
              <a:rPr lang="en-US" sz="3200" b="0" i="0" u="none" strike="noStrike" cap="none" dirty="0">
                <a:solidFill>
                  <a:schemeClr val="accent4"/>
                </a:solidFill>
                <a:latin typeface="Arial" panose="020B0604020202020204" pitchFamily="34" charset="0"/>
                <a:ea typeface="Calibri"/>
                <a:cs typeface="Arial" panose="020B0604020202020204" pitchFamily="34" charset="0"/>
                <a:sym typeface="Calibri"/>
              </a:rPr>
              <a:t>SPI &amp; I2C</a:t>
            </a:r>
            <a:endParaRPr sz="3200" b="0" i="0" u="none" strike="noStrike" cap="none" dirty="0">
              <a:solidFill>
                <a:schemeClr val="accent4"/>
              </a:solidFill>
              <a:latin typeface="Arial" panose="020B0604020202020204" pitchFamily="34" charset="0"/>
              <a:ea typeface="Calibri"/>
              <a:cs typeface="Arial" panose="020B0604020202020204" pitchFamily="34" charset="0"/>
              <a:sym typeface="Calibri"/>
            </a:endParaRPr>
          </a:p>
        </p:txBody>
      </p:sp>
      <p:sp>
        <p:nvSpPr>
          <p:cNvPr id="120" name="Google Shape;120;p2"/>
          <p:cNvSpPr txBox="1"/>
          <p:nvPr/>
        </p:nvSpPr>
        <p:spPr>
          <a:xfrm>
            <a:off x="1042416" y="1930400"/>
            <a:ext cx="10598722" cy="2253289"/>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rgbClr val="BBCC00"/>
              </a:buClr>
              <a:buSzPts val="6600"/>
              <a:buFont typeface="Calibri"/>
              <a:buNone/>
            </a:pPr>
            <a:r>
              <a:rPr lang="en-US" sz="6600" b="1" i="0" u="none" strike="noStrike" cap="none" dirty="0">
                <a:solidFill>
                  <a:srgbClr val="BBCC00"/>
                </a:solidFill>
                <a:latin typeface="Arial" panose="020B0604020202020204" pitchFamily="34" charset="0"/>
                <a:ea typeface="Calibri"/>
                <a:cs typeface="Arial" panose="020B0604020202020204" pitchFamily="34" charset="0"/>
                <a:sym typeface="Calibri"/>
              </a:rPr>
              <a:t>IC Level Communications</a:t>
            </a:r>
            <a:endParaRPr sz="6600" b="0" i="0" u="none" strike="noStrike" cap="none" dirty="0">
              <a:solidFill>
                <a:srgbClr val="F2C400"/>
              </a:solidFill>
              <a:latin typeface="Arial" panose="020B0604020202020204" pitchFamily="34" charset="0"/>
              <a:ea typeface="Calibri"/>
              <a:cs typeface="Arial" panose="020B0604020202020204" pitchFamily="34" charset="0"/>
              <a:sym typeface="Calibri"/>
            </a:endParaRPr>
          </a:p>
        </p:txBody>
      </p:sp>
      <p:cxnSp>
        <p:nvCxnSpPr>
          <p:cNvPr id="121" name="Google Shape;121;p2"/>
          <p:cNvCxnSpPr/>
          <p:nvPr/>
        </p:nvCxnSpPr>
        <p:spPr>
          <a:xfrm>
            <a:off x="938254" y="4207542"/>
            <a:ext cx="11253746" cy="15902"/>
          </a:xfrm>
          <a:prstGeom prst="straightConnector1">
            <a:avLst/>
          </a:prstGeom>
          <a:noFill/>
          <a:ln w="38100" cap="flat" cmpd="sng">
            <a:solidFill>
              <a:srgbClr val="33A6D9"/>
            </a:solidFill>
            <a:prstDash val="solid"/>
            <a:round/>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accent1"/>
              </a:buClr>
              <a:buSzPts val="1800"/>
              <a:buNone/>
            </a:pPr>
            <a:r>
              <a:rPr lang="en-US"/>
              <a:t>SPI vs I2C</a:t>
            </a:r>
            <a:endParaRPr/>
          </a:p>
        </p:txBody>
      </p:sp>
      <p:cxnSp>
        <p:nvCxnSpPr>
          <p:cNvPr id="285" name="Google Shape;285;p20"/>
          <p:cNvCxnSpPr/>
          <p:nvPr/>
        </p:nvCxnSpPr>
        <p:spPr>
          <a:xfrm>
            <a:off x="5821898" y="1361388"/>
            <a:ext cx="0" cy="2366062"/>
          </a:xfrm>
          <a:prstGeom prst="straightConnector1">
            <a:avLst/>
          </a:prstGeom>
          <a:noFill/>
          <a:ln w="19050" cap="flat" cmpd="sng">
            <a:solidFill>
              <a:srgbClr val="33A6D9"/>
            </a:solidFill>
            <a:prstDash val="solid"/>
            <a:round/>
            <a:headEnd type="none" w="sm" len="sm"/>
            <a:tailEnd type="none" w="sm" len="sm"/>
          </a:ln>
        </p:spPr>
      </p:cxnSp>
      <p:sp>
        <p:nvSpPr>
          <p:cNvPr id="286" name="Google Shape;286;p20"/>
          <p:cNvSpPr txBox="1"/>
          <p:nvPr/>
        </p:nvSpPr>
        <p:spPr>
          <a:xfrm>
            <a:off x="7785100" y="372745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7" name="Google Shape;287;p20"/>
          <p:cNvSpPr txBox="1"/>
          <p:nvPr/>
        </p:nvSpPr>
        <p:spPr>
          <a:xfrm>
            <a:off x="203200" y="2084931"/>
            <a:ext cx="4434584" cy="113877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dirty="0">
                <a:solidFill>
                  <a:schemeClr val="accent4"/>
                </a:solidFill>
                <a:latin typeface="Arial"/>
                <a:ea typeface="Arial"/>
                <a:cs typeface="Arial"/>
                <a:sym typeface="Arial"/>
              </a:rPr>
              <a:t>Very fast (10 Mbps)</a:t>
            </a:r>
            <a:endParaRPr dirty="0">
              <a:solidFill>
                <a:schemeClr val="accent4"/>
              </a:solidFill>
            </a:endParaRPr>
          </a:p>
          <a:p>
            <a:pPr marL="285750" marR="0" lvl="0" indent="-285750" algn="l" rtl="0">
              <a:lnSpc>
                <a:spcPct val="100000"/>
              </a:lnSpc>
              <a:spcBef>
                <a:spcPts val="120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Master</a:t>
            </a:r>
            <a:r>
              <a:rPr lang="en-US" sz="1600" dirty="0">
                <a:solidFill>
                  <a:schemeClr val="accent4"/>
                </a:solidFill>
                <a:latin typeface="Arial"/>
                <a:ea typeface="Arial"/>
                <a:cs typeface="Arial"/>
                <a:sym typeface="Arial"/>
              </a:rPr>
              <a:t>-Slave architecture</a:t>
            </a:r>
            <a:endParaRPr dirty="0">
              <a:solidFill>
                <a:schemeClr val="accent4"/>
              </a:solidFill>
            </a:endParaRPr>
          </a:p>
          <a:p>
            <a:pPr marL="285750" marR="0" lvl="0" indent="-285750" algn="l" rtl="0">
              <a:lnSpc>
                <a:spcPct val="100000"/>
              </a:lnSpc>
              <a:spcBef>
                <a:spcPts val="120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Better noise tolerance </a:t>
            </a:r>
            <a:endParaRPr dirty="0">
              <a:solidFill>
                <a:schemeClr val="accent4"/>
              </a:solidFill>
            </a:endParaRPr>
          </a:p>
        </p:txBody>
      </p:sp>
      <p:sp>
        <p:nvSpPr>
          <p:cNvPr id="288" name="Google Shape;288;p20"/>
          <p:cNvSpPr txBox="1"/>
          <p:nvPr/>
        </p:nvSpPr>
        <p:spPr>
          <a:xfrm>
            <a:off x="6169369" y="2084646"/>
            <a:ext cx="5618698" cy="153888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a:solidFill>
                  <a:schemeClr val="accent4"/>
                </a:solidFill>
                <a:latin typeface="Arial"/>
                <a:ea typeface="Arial"/>
                <a:cs typeface="Arial"/>
                <a:sym typeface="Arial"/>
              </a:rPr>
              <a:t>Slower (3.4 Mbps MAX)</a:t>
            </a:r>
            <a:endParaRPr>
              <a:solidFill>
                <a:schemeClr val="accent4"/>
              </a:solidFill>
            </a:endParaRPr>
          </a:p>
          <a:p>
            <a:pPr marL="285750" marR="0" lvl="0" indent="-285750" algn="l" rtl="0">
              <a:lnSpc>
                <a:spcPct val="100000"/>
              </a:lnSpc>
              <a:spcBef>
                <a:spcPts val="1200"/>
              </a:spcBef>
              <a:spcAft>
                <a:spcPts val="0"/>
              </a:spcAft>
              <a:buClr>
                <a:srgbClr val="39A9DC"/>
              </a:buClr>
              <a:buSzPts val="1600"/>
              <a:buFont typeface="Arial"/>
              <a:buChar char="•"/>
            </a:pPr>
            <a:r>
              <a:rPr lang="en-US" sz="1600" b="0" i="0" u="none" strike="noStrike" cap="none">
                <a:solidFill>
                  <a:schemeClr val="accent4"/>
                </a:solidFill>
                <a:latin typeface="Arial"/>
                <a:ea typeface="Arial"/>
                <a:cs typeface="Arial"/>
                <a:sym typeface="Arial"/>
              </a:rPr>
              <a:t>Multi-Master architecture</a:t>
            </a:r>
            <a:endParaRPr>
              <a:solidFill>
                <a:schemeClr val="accent4"/>
              </a:solidFill>
            </a:endParaRPr>
          </a:p>
          <a:p>
            <a:pPr marL="285750" marR="0" lvl="0" indent="-285750" algn="l" rtl="0">
              <a:lnSpc>
                <a:spcPct val="100000"/>
              </a:lnSpc>
              <a:spcBef>
                <a:spcPts val="1200"/>
              </a:spcBef>
              <a:spcAft>
                <a:spcPts val="0"/>
              </a:spcAft>
              <a:buClr>
                <a:srgbClr val="39A9DC"/>
              </a:buClr>
              <a:buSzPts val="1600"/>
              <a:buFont typeface="Arial"/>
              <a:buChar char="•"/>
            </a:pPr>
            <a:r>
              <a:rPr lang="en-US" sz="1600" b="0" i="0" u="none" strike="noStrike" cap="none">
                <a:solidFill>
                  <a:schemeClr val="accent4"/>
                </a:solidFill>
                <a:latin typeface="Arial"/>
                <a:ea typeface="Arial"/>
                <a:cs typeface="Arial"/>
                <a:sym typeface="Arial"/>
              </a:rPr>
              <a:t>Less wires (2 wires needed)</a:t>
            </a:r>
            <a:endParaRPr sz="1600">
              <a:solidFill>
                <a:schemeClr val="accent4"/>
              </a:solidFill>
              <a:latin typeface="Arial"/>
              <a:ea typeface="Arial"/>
              <a:cs typeface="Arial"/>
              <a:sym typeface="Arial"/>
            </a:endParaRPr>
          </a:p>
          <a:p>
            <a:pPr marL="285750" marR="0" lvl="0" indent="-285750" algn="l" rtl="0">
              <a:lnSpc>
                <a:spcPct val="100000"/>
              </a:lnSpc>
              <a:spcBef>
                <a:spcPts val="1200"/>
              </a:spcBef>
              <a:spcAft>
                <a:spcPts val="0"/>
              </a:spcAft>
              <a:buClr>
                <a:srgbClr val="39A9DC"/>
              </a:buClr>
              <a:buSzPts val="1600"/>
              <a:buFont typeface="Arial"/>
              <a:buChar char="•"/>
            </a:pPr>
            <a:r>
              <a:rPr lang="en-US" sz="1600" b="0" i="0" u="none" strike="noStrike" cap="none">
                <a:solidFill>
                  <a:schemeClr val="accent4"/>
                </a:solidFill>
                <a:latin typeface="Arial"/>
                <a:ea typeface="Arial"/>
                <a:cs typeface="Arial"/>
                <a:sym typeface="Arial"/>
              </a:rPr>
              <a:t>Convenient if you need to link a lot of devices</a:t>
            </a:r>
            <a:endParaRPr>
              <a:solidFill>
                <a:schemeClr val="accent4"/>
              </a:solidFill>
            </a:endParaRPr>
          </a:p>
        </p:txBody>
      </p:sp>
      <p:sp>
        <p:nvSpPr>
          <p:cNvPr id="289" name="Google Shape;289;p20"/>
          <p:cNvSpPr txBox="1"/>
          <p:nvPr/>
        </p:nvSpPr>
        <p:spPr>
          <a:xfrm>
            <a:off x="2361469" y="1246446"/>
            <a:ext cx="1302160" cy="838200"/>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chemeClr val="accent1"/>
              </a:buClr>
              <a:buSzPts val="3600"/>
              <a:buFont typeface="Arial"/>
              <a:buNone/>
            </a:pPr>
            <a:r>
              <a:rPr lang="en-US" sz="3600" b="0" u="none">
                <a:solidFill>
                  <a:schemeClr val="accent1"/>
                </a:solidFill>
                <a:latin typeface="Arial"/>
                <a:ea typeface="Arial"/>
                <a:cs typeface="Arial"/>
                <a:sym typeface="Arial"/>
              </a:rPr>
              <a:t>SPI</a:t>
            </a:r>
            <a:endParaRPr/>
          </a:p>
        </p:txBody>
      </p:sp>
      <p:sp>
        <p:nvSpPr>
          <p:cNvPr id="290" name="Google Shape;290;p20"/>
          <p:cNvSpPr txBox="1"/>
          <p:nvPr/>
        </p:nvSpPr>
        <p:spPr>
          <a:xfrm>
            <a:off x="8528371" y="1246446"/>
            <a:ext cx="1302160" cy="838200"/>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chemeClr val="accent1"/>
              </a:buClr>
              <a:buSzPts val="3600"/>
              <a:buFont typeface="Arial"/>
              <a:buNone/>
            </a:pPr>
            <a:r>
              <a:rPr lang="en-US" sz="3600" b="0" u="none">
                <a:solidFill>
                  <a:schemeClr val="accent1"/>
                </a:solidFill>
                <a:latin typeface="Arial"/>
                <a:ea typeface="Arial"/>
                <a:cs typeface="Arial"/>
                <a:sym typeface="Arial"/>
              </a:rPr>
              <a:t>I2C</a:t>
            </a:r>
            <a:endParaRPr/>
          </a:p>
        </p:txBody>
      </p:sp>
      <p:sp>
        <p:nvSpPr>
          <p:cNvPr id="291" name="Google Shape;291;p20"/>
          <p:cNvSpPr txBox="1"/>
          <p:nvPr/>
        </p:nvSpPr>
        <p:spPr>
          <a:xfrm>
            <a:off x="203200" y="3968568"/>
            <a:ext cx="11243245" cy="584775"/>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39A9DC"/>
              </a:buClr>
              <a:buSzPts val="1600"/>
              <a:buFont typeface="Arial"/>
              <a:buChar char="•"/>
            </a:pPr>
            <a:r>
              <a:rPr lang="en-US" sz="1600">
                <a:solidFill>
                  <a:schemeClr val="accent4"/>
                </a:solidFill>
                <a:latin typeface="Arial"/>
                <a:ea typeface="Arial"/>
                <a:cs typeface="Arial"/>
                <a:sym typeface="Arial"/>
              </a:rPr>
              <a:t>In conclusion each bus has its own advantages and drawbacks. You should decide which bus is most suited for your requirements and for your needs. </a:t>
            </a:r>
            <a:endParaRPr sz="1600" b="0" i="0" u="none" strike="noStrike" cap="none">
              <a:solidFill>
                <a:schemeClr val="accent4"/>
              </a:solidFill>
              <a:latin typeface="Arial"/>
              <a:ea typeface="Arial"/>
              <a:cs typeface="Arial"/>
              <a:sym typeface="Arial"/>
            </a:endParaRPr>
          </a:p>
        </p:txBody>
      </p:sp>
      <p:pic>
        <p:nvPicPr>
          <p:cNvPr id="292" name="Google Shape;292;p20"/>
          <p:cNvPicPr preferRelativeResize="0"/>
          <p:nvPr/>
        </p:nvPicPr>
        <p:blipFill rotWithShape="1">
          <a:blip r:embed="rId3">
            <a:alphaModFix/>
          </a:blip>
          <a:srcRect/>
          <a:stretch/>
        </p:blipFill>
        <p:spPr>
          <a:xfrm>
            <a:off x="1555992" y="4461729"/>
            <a:ext cx="8632684" cy="234716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1"/>
          <p:cNvSpPr txBox="1"/>
          <p:nvPr/>
        </p:nvSpPr>
        <p:spPr>
          <a:xfrm>
            <a:off x="1042416" y="4247697"/>
            <a:ext cx="10598722" cy="781503"/>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FFCC00"/>
              </a:buClr>
              <a:buSzPts val="3200"/>
              <a:buFont typeface="Arial"/>
              <a:buNone/>
            </a:pPr>
            <a:r>
              <a:rPr lang="en-US" sz="3200" b="0" i="0" u="none" strike="noStrike" cap="none" dirty="0">
                <a:solidFill>
                  <a:schemeClr val="accent4"/>
                </a:solidFill>
                <a:latin typeface="Arial" panose="020B0604020202020204" pitchFamily="34" charset="0"/>
                <a:ea typeface="Calibri"/>
                <a:cs typeface="Arial" panose="020B0604020202020204" pitchFamily="34" charset="0"/>
                <a:sym typeface="Calibri"/>
              </a:rPr>
              <a:t>Raise your hand or write in the chat.</a:t>
            </a:r>
            <a:endParaRPr sz="3200" b="0" i="0" u="none" strike="noStrike" cap="none" dirty="0">
              <a:solidFill>
                <a:schemeClr val="accent4"/>
              </a:solidFill>
              <a:latin typeface="Arial" panose="020B0604020202020204" pitchFamily="34" charset="0"/>
              <a:ea typeface="Calibri"/>
              <a:cs typeface="Arial" panose="020B0604020202020204" pitchFamily="34" charset="0"/>
              <a:sym typeface="Calibri"/>
            </a:endParaRPr>
          </a:p>
        </p:txBody>
      </p:sp>
      <p:sp>
        <p:nvSpPr>
          <p:cNvPr id="298" name="Google Shape;298;p21"/>
          <p:cNvSpPr txBox="1"/>
          <p:nvPr/>
        </p:nvSpPr>
        <p:spPr>
          <a:xfrm>
            <a:off x="1042416" y="1930400"/>
            <a:ext cx="10598722" cy="2253289"/>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rgbClr val="BBCC00"/>
              </a:buClr>
              <a:buSzPts val="6600"/>
              <a:buFont typeface="Calibri"/>
              <a:buNone/>
            </a:pPr>
            <a:r>
              <a:rPr lang="en-US" sz="6600" b="1" i="0" cap="none" dirty="0">
                <a:solidFill>
                  <a:srgbClr val="BBCC00"/>
                </a:solidFill>
                <a:latin typeface="Arial" panose="020B0604020202020204" pitchFamily="34" charset="0"/>
                <a:ea typeface="Calibri"/>
                <a:cs typeface="Arial" panose="020B0604020202020204" pitchFamily="34" charset="0"/>
                <a:sym typeface="Calibri"/>
              </a:rPr>
              <a:t>Any questions?</a:t>
            </a:r>
            <a:endParaRPr sz="6600" b="0" i="0" u="none" strike="noStrike" cap="none" dirty="0">
              <a:solidFill>
                <a:srgbClr val="F2C400"/>
              </a:solidFill>
              <a:latin typeface="Arial" panose="020B0604020202020204" pitchFamily="34" charset="0"/>
              <a:ea typeface="Calibri"/>
              <a:cs typeface="Arial" panose="020B0604020202020204" pitchFamily="34" charset="0"/>
              <a:sym typeface="Calibri"/>
            </a:endParaRPr>
          </a:p>
        </p:txBody>
      </p:sp>
      <p:cxnSp>
        <p:nvCxnSpPr>
          <p:cNvPr id="299" name="Google Shape;299;p21"/>
          <p:cNvCxnSpPr/>
          <p:nvPr/>
        </p:nvCxnSpPr>
        <p:spPr>
          <a:xfrm>
            <a:off x="938254" y="4207542"/>
            <a:ext cx="11253746" cy="15902"/>
          </a:xfrm>
          <a:prstGeom prst="straightConnector1">
            <a:avLst/>
          </a:prstGeom>
          <a:noFill/>
          <a:ln w="38100" cap="flat" cmpd="sng">
            <a:solidFill>
              <a:srgbClr val="33A6D9"/>
            </a:solidFill>
            <a:prstDash val="solid"/>
            <a:round/>
            <a:headEnd type="none" w="sm" len="sm"/>
            <a:tailEnd type="none" w="sm" len="sm"/>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accent1"/>
              </a:buClr>
              <a:buSzPts val="1800"/>
              <a:buNone/>
            </a:pPr>
            <a:r>
              <a:rPr lang="en-US"/>
              <a:t>THE OLED DISPLAY</a:t>
            </a:r>
            <a:endParaRPr/>
          </a:p>
        </p:txBody>
      </p:sp>
      <p:pic>
        <p:nvPicPr>
          <p:cNvPr id="305" name="Google Shape;305;p22"/>
          <p:cNvPicPr preferRelativeResize="0"/>
          <p:nvPr/>
        </p:nvPicPr>
        <p:blipFill rotWithShape="1">
          <a:blip r:embed="rId3">
            <a:alphaModFix/>
          </a:blip>
          <a:srcRect/>
          <a:stretch/>
        </p:blipFill>
        <p:spPr>
          <a:xfrm>
            <a:off x="3736238" y="2922422"/>
            <a:ext cx="4719523" cy="3539642"/>
          </a:xfrm>
          <a:prstGeom prst="rect">
            <a:avLst/>
          </a:prstGeom>
          <a:noFill/>
          <a:ln>
            <a:noFill/>
          </a:ln>
        </p:spPr>
      </p:pic>
      <p:cxnSp>
        <p:nvCxnSpPr>
          <p:cNvPr id="306" name="Google Shape;306;p22"/>
          <p:cNvCxnSpPr/>
          <p:nvPr/>
        </p:nvCxnSpPr>
        <p:spPr>
          <a:xfrm>
            <a:off x="4707255" y="2262976"/>
            <a:ext cx="1063702" cy="976921"/>
          </a:xfrm>
          <a:prstGeom prst="straightConnector1">
            <a:avLst/>
          </a:prstGeom>
          <a:noFill/>
          <a:ln w="38100" cap="flat" cmpd="sng">
            <a:solidFill>
              <a:srgbClr val="FF0000"/>
            </a:solidFill>
            <a:prstDash val="solid"/>
            <a:round/>
            <a:headEnd type="none" w="sm" len="sm"/>
            <a:tailEnd type="triangle" w="med" len="med"/>
          </a:ln>
        </p:spPr>
      </p:cxnSp>
      <p:cxnSp>
        <p:nvCxnSpPr>
          <p:cNvPr id="307" name="Google Shape;307;p22"/>
          <p:cNvCxnSpPr/>
          <p:nvPr/>
        </p:nvCxnSpPr>
        <p:spPr>
          <a:xfrm>
            <a:off x="5693733" y="2184035"/>
            <a:ext cx="334624" cy="1055862"/>
          </a:xfrm>
          <a:prstGeom prst="straightConnector1">
            <a:avLst/>
          </a:prstGeom>
          <a:noFill/>
          <a:ln w="38100" cap="flat" cmpd="sng">
            <a:solidFill>
              <a:srgbClr val="FF0000"/>
            </a:solidFill>
            <a:prstDash val="solid"/>
            <a:round/>
            <a:headEnd type="none" w="sm" len="sm"/>
            <a:tailEnd type="triangle" w="med" len="med"/>
          </a:ln>
        </p:spPr>
      </p:cxnSp>
      <p:cxnSp>
        <p:nvCxnSpPr>
          <p:cNvPr id="308" name="Google Shape;308;p22"/>
          <p:cNvCxnSpPr/>
          <p:nvPr/>
        </p:nvCxnSpPr>
        <p:spPr>
          <a:xfrm flipH="1">
            <a:off x="6258856" y="2184035"/>
            <a:ext cx="162189" cy="1064099"/>
          </a:xfrm>
          <a:prstGeom prst="straightConnector1">
            <a:avLst/>
          </a:prstGeom>
          <a:noFill/>
          <a:ln w="38100" cap="flat" cmpd="sng">
            <a:solidFill>
              <a:srgbClr val="FF0000"/>
            </a:solidFill>
            <a:prstDash val="solid"/>
            <a:round/>
            <a:headEnd type="none" w="sm" len="sm"/>
            <a:tailEnd type="triangle" w="med" len="med"/>
          </a:ln>
        </p:spPr>
      </p:cxnSp>
      <p:cxnSp>
        <p:nvCxnSpPr>
          <p:cNvPr id="309" name="Google Shape;309;p22"/>
          <p:cNvCxnSpPr>
            <a:stCxn id="310" idx="2"/>
          </p:cNvCxnSpPr>
          <p:nvPr/>
        </p:nvCxnSpPr>
        <p:spPr>
          <a:xfrm flipH="1">
            <a:off x="6492799" y="2179276"/>
            <a:ext cx="1026000" cy="1068900"/>
          </a:xfrm>
          <a:prstGeom prst="straightConnector1">
            <a:avLst/>
          </a:prstGeom>
          <a:noFill/>
          <a:ln w="38100" cap="flat" cmpd="sng">
            <a:solidFill>
              <a:srgbClr val="FF0000"/>
            </a:solidFill>
            <a:prstDash val="solid"/>
            <a:round/>
            <a:headEnd type="none" w="sm" len="sm"/>
            <a:tailEnd type="triangle" w="med" len="med"/>
          </a:ln>
        </p:spPr>
      </p:cxnSp>
      <p:sp>
        <p:nvSpPr>
          <p:cNvPr id="311" name="Google Shape;311;p22"/>
          <p:cNvSpPr txBox="1"/>
          <p:nvPr/>
        </p:nvSpPr>
        <p:spPr>
          <a:xfrm>
            <a:off x="4081404" y="1671444"/>
            <a:ext cx="1107996"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tx1"/>
                </a:solidFill>
                <a:latin typeface="Arial"/>
                <a:ea typeface="Arial"/>
                <a:cs typeface="Arial"/>
                <a:sym typeface="Arial"/>
              </a:rPr>
              <a:t>VCC</a:t>
            </a:r>
            <a:endParaRPr dirty="0">
              <a:solidFill>
                <a:schemeClr val="tx1"/>
              </a:solidFill>
            </a:endParaRPr>
          </a:p>
          <a:p>
            <a:pPr marL="0" marR="0" lvl="0" indent="0" algn="ctr" rtl="0">
              <a:spcBef>
                <a:spcPts val="0"/>
              </a:spcBef>
              <a:spcAft>
                <a:spcPts val="0"/>
              </a:spcAft>
              <a:buNone/>
            </a:pPr>
            <a:r>
              <a:rPr lang="en-US" sz="1800" dirty="0">
                <a:solidFill>
                  <a:schemeClr val="tx1"/>
                </a:solidFill>
                <a:latin typeface="Arial"/>
                <a:ea typeface="Arial"/>
                <a:cs typeface="Arial"/>
                <a:sym typeface="Arial"/>
              </a:rPr>
              <a:t>3.3 – 5 V</a:t>
            </a:r>
            <a:endParaRPr dirty="0">
              <a:solidFill>
                <a:schemeClr val="tx1"/>
              </a:solidFill>
            </a:endParaRPr>
          </a:p>
        </p:txBody>
      </p:sp>
      <p:sp>
        <p:nvSpPr>
          <p:cNvPr id="312" name="Google Shape;312;p22"/>
          <p:cNvSpPr txBox="1"/>
          <p:nvPr/>
        </p:nvSpPr>
        <p:spPr>
          <a:xfrm>
            <a:off x="5330730" y="1809944"/>
            <a:ext cx="6976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Arial"/>
                <a:ea typeface="Arial"/>
                <a:cs typeface="Arial"/>
                <a:sym typeface="Arial"/>
              </a:rPr>
              <a:t>GND</a:t>
            </a:r>
            <a:endParaRPr dirty="0">
              <a:solidFill>
                <a:schemeClr val="tx1"/>
              </a:solidFill>
            </a:endParaRPr>
          </a:p>
        </p:txBody>
      </p:sp>
      <p:sp>
        <p:nvSpPr>
          <p:cNvPr id="313" name="Google Shape;313;p22"/>
          <p:cNvSpPr txBox="1"/>
          <p:nvPr/>
        </p:nvSpPr>
        <p:spPr>
          <a:xfrm>
            <a:off x="6095999" y="1809944"/>
            <a:ext cx="6463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Arial"/>
                <a:ea typeface="Arial"/>
                <a:cs typeface="Arial"/>
                <a:sym typeface="Arial"/>
              </a:rPr>
              <a:t>SCL</a:t>
            </a:r>
            <a:endParaRPr dirty="0">
              <a:solidFill>
                <a:schemeClr val="tx1"/>
              </a:solidFill>
            </a:endParaRPr>
          </a:p>
        </p:txBody>
      </p:sp>
      <p:sp>
        <p:nvSpPr>
          <p:cNvPr id="310" name="Google Shape;310;p22"/>
          <p:cNvSpPr txBox="1"/>
          <p:nvPr/>
        </p:nvSpPr>
        <p:spPr>
          <a:xfrm>
            <a:off x="7182809" y="1809944"/>
            <a:ext cx="67197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Arial"/>
                <a:ea typeface="Arial"/>
                <a:cs typeface="Arial"/>
                <a:sym typeface="Arial"/>
              </a:rPr>
              <a:t>SDA</a:t>
            </a:r>
            <a:endParaRPr dirty="0">
              <a:solidFill>
                <a:schemeClr val="tx1"/>
              </a:solidFill>
            </a:endParaRPr>
          </a:p>
        </p:txBody>
      </p:sp>
      <p:cxnSp>
        <p:nvCxnSpPr>
          <p:cNvPr id="314" name="Google Shape;314;p22"/>
          <p:cNvCxnSpPr/>
          <p:nvPr/>
        </p:nvCxnSpPr>
        <p:spPr>
          <a:xfrm>
            <a:off x="2696848" y="3307285"/>
            <a:ext cx="2071566" cy="416099"/>
          </a:xfrm>
          <a:prstGeom prst="straightConnector1">
            <a:avLst/>
          </a:prstGeom>
          <a:noFill/>
          <a:ln w="38100" cap="flat" cmpd="sng">
            <a:solidFill>
              <a:srgbClr val="BACB00"/>
            </a:solidFill>
            <a:prstDash val="solid"/>
            <a:round/>
            <a:headEnd type="none" w="sm" len="sm"/>
            <a:tailEnd type="triangle" w="med" len="med"/>
          </a:ln>
        </p:spPr>
      </p:cxnSp>
      <p:sp>
        <p:nvSpPr>
          <p:cNvPr id="315" name="Google Shape;315;p22"/>
          <p:cNvSpPr txBox="1"/>
          <p:nvPr/>
        </p:nvSpPr>
        <p:spPr>
          <a:xfrm>
            <a:off x="1098711" y="2999314"/>
            <a:ext cx="163378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tx1"/>
                </a:solidFill>
                <a:latin typeface="Arial"/>
                <a:ea typeface="Arial"/>
                <a:cs typeface="Arial"/>
                <a:sym typeface="Arial"/>
              </a:rPr>
              <a:t>OLED Display</a:t>
            </a:r>
            <a:endParaRPr dirty="0">
              <a:solidFill>
                <a:schemeClr val="tx1"/>
              </a:solidFill>
            </a:endParaRPr>
          </a:p>
          <a:p>
            <a:pPr marL="0" marR="0" lvl="0" indent="0" algn="ctr" rtl="0">
              <a:spcBef>
                <a:spcPts val="0"/>
              </a:spcBef>
              <a:spcAft>
                <a:spcPts val="0"/>
              </a:spcAft>
              <a:buNone/>
            </a:pPr>
            <a:r>
              <a:rPr lang="en-US" sz="1800" dirty="0">
                <a:solidFill>
                  <a:schemeClr val="tx1"/>
                </a:solidFill>
                <a:latin typeface="Arial"/>
                <a:ea typeface="Arial"/>
                <a:cs typeface="Arial"/>
                <a:sym typeface="Arial"/>
              </a:rPr>
              <a:t>128x64</a:t>
            </a:r>
            <a:endParaRPr dirty="0">
              <a:solidFill>
                <a:schemeClr val="tx1"/>
              </a:solidFill>
            </a:endParaRPr>
          </a:p>
        </p:txBody>
      </p:sp>
      <p:cxnSp>
        <p:nvCxnSpPr>
          <p:cNvPr id="316" name="Google Shape;316;p22"/>
          <p:cNvCxnSpPr/>
          <p:nvPr/>
        </p:nvCxnSpPr>
        <p:spPr>
          <a:xfrm>
            <a:off x="2692796" y="4250290"/>
            <a:ext cx="3403203" cy="1327869"/>
          </a:xfrm>
          <a:prstGeom prst="straightConnector1">
            <a:avLst/>
          </a:prstGeom>
          <a:noFill/>
          <a:ln w="38100" cap="flat" cmpd="sng">
            <a:solidFill>
              <a:srgbClr val="BACB00"/>
            </a:solidFill>
            <a:prstDash val="solid"/>
            <a:round/>
            <a:headEnd type="none" w="sm" len="sm"/>
            <a:tailEnd type="triangle" w="med" len="med"/>
          </a:ln>
        </p:spPr>
      </p:cxnSp>
      <p:sp>
        <p:nvSpPr>
          <p:cNvPr id="317" name="Google Shape;317;p22"/>
          <p:cNvSpPr txBox="1"/>
          <p:nvPr/>
        </p:nvSpPr>
        <p:spPr>
          <a:xfrm>
            <a:off x="1329543" y="3918038"/>
            <a:ext cx="117211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tx1"/>
                </a:solidFill>
                <a:latin typeface="Arial"/>
                <a:ea typeface="Arial"/>
                <a:cs typeface="Arial"/>
                <a:sym typeface="Arial"/>
              </a:rPr>
              <a:t>SSD1306</a:t>
            </a:r>
            <a:endParaRPr>
              <a:solidFill>
                <a:schemeClr val="tx1"/>
              </a:solidFill>
            </a:endParaRPr>
          </a:p>
          <a:p>
            <a:pPr marL="0" marR="0" lvl="0" indent="0" algn="ctr" rtl="0">
              <a:spcBef>
                <a:spcPts val="0"/>
              </a:spcBef>
              <a:spcAft>
                <a:spcPts val="0"/>
              </a:spcAft>
              <a:buNone/>
            </a:pPr>
            <a:r>
              <a:rPr lang="en-US" sz="1800">
                <a:solidFill>
                  <a:schemeClr val="tx1"/>
                </a:solidFill>
                <a:latin typeface="Arial"/>
                <a:ea typeface="Arial"/>
                <a:cs typeface="Arial"/>
                <a:sym typeface="Arial"/>
              </a:rPr>
              <a:t>Driver</a:t>
            </a:r>
            <a:endParaRPr>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accent1"/>
              </a:buClr>
              <a:buSzPts val="1800"/>
              <a:buNone/>
            </a:pPr>
            <a:r>
              <a:rPr lang="en-US"/>
              <a:t>WIRING</a:t>
            </a:r>
            <a:endParaRPr/>
          </a:p>
        </p:txBody>
      </p:sp>
      <p:pic>
        <p:nvPicPr>
          <p:cNvPr id="324" name="Google Shape;324;p23"/>
          <p:cNvPicPr preferRelativeResize="0"/>
          <p:nvPr/>
        </p:nvPicPr>
        <p:blipFill rotWithShape="1">
          <a:blip r:embed="rId3">
            <a:alphaModFix/>
          </a:blip>
          <a:srcRect r="756"/>
          <a:stretch/>
        </p:blipFill>
        <p:spPr>
          <a:xfrm>
            <a:off x="1257844" y="1835405"/>
            <a:ext cx="9603123" cy="4558816"/>
          </a:xfrm>
          <a:prstGeom prst="rect">
            <a:avLst/>
          </a:prstGeom>
          <a:noFill/>
          <a:ln>
            <a:noFill/>
          </a:ln>
        </p:spPr>
      </p:pic>
      <p:sp>
        <p:nvSpPr>
          <p:cNvPr id="325" name="Google Shape;325;p23"/>
          <p:cNvSpPr txBox="1"/>
          <p:nvPr/>
        </p:nvSpPr>
        <p:spPr>
          <a:xfrm>
            <a:off x="7210105" y="4193500"/>
            <a:ext cx="4118295" cy="107717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dirty="0">
                <a:solidFill>
                  <a:schemeClr val="accent4"/>
                </a:solidFill>
                <a:latin typeface="Arial"/>
                <a:ea typeface="Arial"/>
                <a:cs typeface="Arial"/>
                <a:sym typeface="Arial"/>
              </a:rPr>
              <a:t>You MUST power the </a:t>
            </a:r>
            <a:r>
              <a:rPr lang="en-US" sz="1600" dirty="0" err="1">
                <a:solidFill>
                  <a:schemeClr val="accent4"/>
                </a:solidFill>
                <a:latin typeface="Arial"/>
                <a:ea typeface="Arial"/>
                <a:cs typeface="Arial"/>
                <a:sym typeface="Arial"/>
              </a:rPr>
              <a:t>Oled</a:t>
            </a:r>
            <a:r>
              <a:rPr lang="en-US" sz="1600" dirty="0">
                <a:solidFill>
                  <a:schemeClr val="accent4"/>
                </a:solidFill>
                <a:latin typeface="Arial"/>
                <a:ea typeface="Arial"/>
                <a:cs typeface="Arial"/>
                <a:sym typeface="Arial"/>
              </a:rPr>
              <a:t> Display using 3.3V, as the performance of the display won’t be affected, but its longevity will increase.</a:t>
            </a:r>
            <a:endParaRPr dirty="0">
              <a:solidFill>
                <a:schemeClr val="accent4"/>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accent1"/>
              </a:buClr>
              <a:buSzPts val="1800"/>
              <a:buNone/>
            </a:pPr>
            <a:r>
              <a:rPr lang="en-US"/>
              <a:t>CODING</a:t>
            </a:r>
            <a:endParaRPr/>
          </a:p>
        </p:txBody>
      </p:sp>
      <p:sp>
        <p:nvSpPr>
          <p:cNvPr id="332" name="Google Shape;332;p24"/>
          <p:cNvSpPr txBox="1"/>
          <p:nvPr/>
        </p:nvSpPr>
        <p:spPr>
          <a:xfrm>
            <a:off x="352105" y="1493301"/>
            <a:ext cx="5743895" cy="163121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dirty="0">
                <a:solidFill>
                  <a:schemeClr val="accent4"/>
                </a:solidFill>
                <a:latin typeface="Arial"/>
                <a:ea typeface="Arial"/>
                <a:cs typeface="Arial"/>
                <a:sym typeface="Arial"/>
              </a:rPr>
              <a:t>Files required:</a:t>
            </a:r>
            <a:endParaRPr dirty="0">
              <a:solidFill>
                <a:schemeClr val="accent4"/>
              </a:solidFill>
            </a:endParaRPr>
          </a:p>
          <a:p>
            <a:pPr marL="742950" marR="0" lvl="1" indent="-285750" algn="l" rtl="0">
              <a:spcBef>
                <a:spcPts val="1200"/>
              </a:spcBef>
              <a:spcAft>
                <a:spcPts val="0"/>
              </a:spcAft>
              <a:buClr>
                <a:srgbClr val="39A9DC"/>
              </a:buClr>
              <a:buSzPts val="1600"/>
              <a:buFont typeface="Arial"/>
              <a:buChar char="•"/>
            </a:pPr>
            <a:r>
              <a:rPr lang="en-US" sz="1600" b="1" i="0" u="none" strike="noStrike" cap="none" dirty="0">
                <a:solidFill>
                  <a:schemeClr val="accent4"/>
                </a:solidFill>
                <a:latin typeface="Arial"/>
                <a:ea typeface="Arial"/>
                <a:cs typeface="Arial"/>
                <a:sym typeface="Arial"/>
              </a:rPr>
              <a:t>Font files </a:t>
            </a:r>
            <a:r>
              <a:rPr lang="en-US" sz="1600" b="0" i="0" u="none" strike="noStrike" cap="none" dirty="0">
                <a:solidFill>
                  <a:schemeClr val="accent4"/>
                </a:solidFill>
                <a:latin typeface="Arial"/>
                <a:ea typeface="Arial"/>
                <a:cs typeface="Arial"/>
                <a:sym typeface="Arial"/>
              </a:rPr>
              <a:t>(it contains all the information needed to reproduce a single letter/number on the display).</a:t>
            </a:r>
            <a:endParaRPr dirty="0">
              <a:solidFill>
                <a:schemeClr val="accent4"/>
              </a:solidFill>
            </a:endParaRPr>
          </a:p>
          <a:p>
            <a:pPr marL="742950" marR="0" lvl="1" indent="-285750" algn="l" rtl="0">
              <a:spcBef>
                <a:spcPts val="1200"/>
              </a:spcBef>
              <a:spcAft>
                <a:spcPts val="0"/>
              </a:spcAft>
              <a:buClr>
                <a:srgbClr val="39A9DC"/>
              </a:buClr>
              <a:buSzPts val="1600"/>
              <a:buFont typeface="Arial"/>
              <a:buChar char="•"/>
            </a:pPr>
            <a:r>
              <a:rPr lang="en-US" sz="1600" b="1" i="0" u="none" strike="noStrike" cap="none" dirty="0">
                <a:solidFill>
                  <a:schemeClr val="accent4"/>
                </a:solidFill>
                <a:latin typeface="Arial"/>
                <a:ea typeface="Arial"/>
                <a:cs typeface="Arial"/>
                <a:sym typeface="Arial"/>
              </a:rPr>
              <a:t>Library files </a:t>
            </a:r>
            <a:r>
              <a:rPr lang="en-US" sz="1600" b="0" i="0" u="none" strike="noStrike" cap="none" dirty="0">
                <a:solidFill>
                  <a:schemeClr val="accent4"/>
                </a:solidFill>
                <a:latin typeface="Arial"/>
                <a:ea typeface="Arial"/>
                <a:cs typeface="Arial"/>
                <a:sym typeface="Arial"/>
              </a:rPr>
              <a:t>(it contains all the macros and the low-level instructions used to drive the display).</a:t>
            </a:r>
            <a:endParaRPr dirty="0">
              <a:solidFill>
                <a:schemeClr val="accent4"/>
              </a:solidFill>
            </a:endParaRPr>
          </a:p>
        </p:txBody>
      </p:sp>
      <p:pic>
        <p:nvPicPr>
          <p:cNvPr id="333" name="Google Shape;333;p24" descr="Font"/>
          <p:cNvPicPr preferRelativeResize="0"/>
          <p:nvPr/>
        </p:nvPicPr>
        <p:blipFill rotWithShape="1">
          <a:blip r:embed="rId3">
            <a:alphaModFix/>
          </a:blip>
          <a:srcRect/>
          <a:stretch/>
        </p:blipFill>
        <p:spPr>
          <a:xfrm>
            <a:off x="242682" y="4253527"/>
            <a:ext cx="6044058" cy="1987087"/>
          </a:xfrm>
          <a:prstGeom prst="rect">
            <a:avLst/>
          </a:prstGeom>
          <a:noFill/>
          <a:ln w="28575" cap="flat" cmpd="sng">
            <a:solidFill>
              <a:schemeClr val="dk1"/>
            </a:solidFill>
            <a:prstDash val="solid"/>
            <a:round/>
            <a:headEnd type="none" w="sm" len="sm"/>
            <a:tailEnd type="none" w="sm" len="sm"/>
          </a:ln>
        </p:spPr>
      </p:pic>
      <p:pic>
        <p:nvPicPr>
          <p:cNvPr id="334" name="Google Shape;334;p24"/>
          <p:cNvPicPr preferRelativeResize="0"/>
          <p:nvPr/>
        </p:nvPicPr>
        <p:blipFill rotWithShape="1">
          <a:blip r:embed="rId4">
            <a:alphaModFix/>
          </a:blip>
          <a:srcRect r="5300"/>
          <a:stretch/>
        </p:blipFill>
        <p:spPr>
          <a:xfrm>
            <a:off x="6477481" y="1690653"/>
            <a:ext cx="5362414" cy="4549961"/>
          </a:xfrm>
          <a:prstGeom prst="rect">
            <a:avLst/>
          </a:prstGeom>
          <a:noFill/>
          <a:ln w="28575" cap="flat" cmpd="sng">
            <a:solidFill>
              <a:schemeClr val="dk1"/>
            </a:solidFill>
            <a:prstDash val="solid"/>
            <a:round/>
            <a:headEnd type="none" w="sm" len="sm"/>
            <a:tailEnd type="none" w="sm" len="sm"/>
          </a:ln>
        </p:spPr>
      </p:pic>
      <p:sp>
        <p:nvSpPr>
          <p:cNvPr id="335" name="Google Shape;335;p24"/>
          <p:cNvSpPr txBox="1"/>
          <p:nvPr/>
        </p:nvSpPr>
        <p:spPr>
          <a:xfrm>
            <a:off x="2154603" y="6291416"/>
            <a:ext cx="222021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accent4"/>
                </a:solidFill>
                <a:latin typeface="Arial"/>
                <a:ea typeface="Arial"/>
                <a:cs typeface="Arial"/>
                <a:sym typeface="Arial"/>
              </a:rPr>
              <a:t>ssd1306_font.c</a:t>
            </a:r>
            <a:endParaRPr sz="1800">
              <a:solidFill>
                <a:schemeClr val="accent4"/>
              </a:solidFill>
              <a:latin typeface="Arial"/>
              <a:ea typeface="Arial"/>
              <a:cs typeface="Arial"/>
              <a:sym typeface="Arial"/>
            </a:endParaRPr>
          </a:p>
        </p:txBody>
      </p:sp>
      <p:sp>
        <p:nvSpPr>
          <p:cNvPr id="336" name="Google Shape;336;p24"/>
          <p:cNvSpPr txBox="1"/>
          <p:nvPr/>
        </p:nvSpPr>
        <p:spPr>
          <a:xfrm>
            <a:off x="8007921" y="6291416"/>
            <a:ext cx="222021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accent4"/>
                </a:solidFill>
                <a:latin typeface="Arial"/>
                <a:ea typeface="Arial"/>
                <a:cs typeface="Arial"/>
                <a:sym typeface="Arial"/>
              </a:rPr>
              <a:t>ssd1306.c</a:t>
            </a:r>
            <a:endParaRPr sz="1800">
              <a:solidFill>
                <a:schemeClr val="accent4"/>
              </a:solidFill>
              <a:latin typeface="Arial"/>
              <a:ea typeface="Arial"/>
              <a:cs typeface="Arial"/>
              <a:sym typeface="Arial"/>
            </a:endParaRPr>
          </a:p>
        </p:txBody>
      </p:sp>
      <p:sp>
        <p:nvSpPr>
          <p:cNvPr id="337" name="Google Shape;337;p24"/>
          <p:cNvSpPr txBox="1"/>
          <p:nvPr/>
        </p:nvSpPr>
        <p:spPr>
          <a:xfrm>
            <a:off x="352105" y="3299420"/>
            <a:ext cx="5743895" cy="58477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a:solidFill>
                  <a:schemeClr val="accent4"/>
                </a:solidFill>
                <a:latin typeface="Arial"/>
                <a:ea typeface="Arial"/>
                <a:cs typeface="Arial"/>
                <a:sym typeface="Arial"/>
              </a:rPr>
              <a:t>You can find all the files on the SVN Repository, under the </a:t>
            </a:r>
            <a:r>
              <a:rPr lang="en-US" sz="1600" b="1">
                <a:solidFill>
                  <a:schemeClr val="accent4"/>
                </a:solidFill>
                <a:latin typeface="Arial"/>
                <a:ea typeface="Arial"/>
                <a:cs typeface="Arial"/>
                <a:sym typeface="Arial"/>
              </a:rPr>
              <a:t>ssd1306</a:t>
            </a:r>
            <a:r>
              <a:rPr lang="en-US" sz="1600">
                <a:solidFill>
                  <a:schemeClr val="accent4"/>
                </a:solidFill>
                <a:latin typeface="Arial"/>
                <a:ea typeface="Arial"/>
                <a:cs typeface="Arial"/>
                <a:sym typeface="Arial"/>
              </a:rPr>
              <a:t> folder. There is a project ready to be studied.</a:t>
            </a:r>
            <a:endParaRPr>
              <a:solidFill>
                <a:schemeClr val="accent4"/>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2050" name="Picture 2">
            <a:extLst>
              <a:ext uri="{FF2B5EF4-FFF2-40B4-BE49-F238E27FC236}">
                <a16:creationId xmlns:a16="http://schemas.microsoft.com/office/drawing/2014/main" id="{632CC43A-FBB1-F249-39FA-5842E4076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165" y="1676024"/>
            <a:ext cx="5764475" cy="4293416"/>
          </a:xfrm>
          <a:prstGeom prst="rect">
            <a:avLst/>
          </a:prstGeom>
          <a:noFill/>
          <a:extLst>
            <a:ext uri="{909E8E84-426E-40DD-AFC4-6F175D3DCCD1}">
              <a14:hiddenFill xmlns:a14="http://schemas.microsoft.com/office/drawing/2010/main">
                <a:solidFill>
                  <a:srgbClr val="FFFFFF"/>
                </a:solidFill>
              </a14:hiddenFill>
            </a:ext>
          </a:extLst>
        </p:spPr>
      </p:pic>
      <p:sp>
        <p:nvSpPr>
          <p:cNvPr id="343" name="Google Shape;343;p2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accent1"/>
              </a:buClr>
              <a:buSzPts val="1800"/>
              <a:buNone/>
            </a:pPr>
            <a:r>
              <a:rPr lang="en-US"/>
              <a:t>HOW TO CONFIGURE IT?</a:t>
            </a:r>
            <a:endParaRPr/>
          </a:p>
        </p:txBody>
      </p:sp>
      <p:cxnSp>
        <p:nvCxnSpPr>
          <p:cNvPr id="345" name="Google Shape;345;p25"/>
          <p:cNvCxnSpPr/>
          <p:nvPr/>
        </p:nvCxnSpPr>
        <p:spPr>
          <a:xfrm rot="10800000">
            <a:off x="6953387" y="1999189"/>
            <a:ext cx="2496467" cy="0"/>
          </a:xfrm>
          <a:prstGeom prst="straightConnector1">
            <a:avLst/>
          </a:prstGeom>
          <a:noFill/>
          <a:ln w="38100" cap="flat" cmpd="sng">
            <a:solidFill>
              <a:srgbClr val="BACB00"/>
            </a:solidFill>
            <a:prstDash val="solid"/>
            <a:round/>
            <a:headEnd type="none" w="sm" len="sm"/>
            <a:tailEnd type="triangle" w="med" len="med"/>
          </a:ln>
        </p:spPr>
      </p:cxnSp>
      <p:sp>
        <p:nvSpPr>
          <p:cNvPr id="346" name="Google Shape;346;p25"/>
          <p:cNvSpPr txBox="1"/>
          <p:nvPr/>
        </p:nvSpPr>
        <p:spPr>
          <a:xfrm>
            <a:off x="9712579" y="1676023"/>
            <a:ext cx="2147896"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tx1"/>
                </a:solidFill>
                <a:latin typeface="Arial"/>
                <a:ea typeface="Arial"/>
                <a:cs typeface="Arial"/>
                <a:sym typeface="Arial"/>
              </a:rPr>
              <a:t>I2C Configuration structure</a:t>
            </a:r>
            <a:endParaRPr dirty="0">
              <a:solidFill>
                <a:schemeClr val="tx1"/>
              </a:solidFill>
            </a:endParaRPr>
          </a:p>
        </p:txBody>
      </p:sp>
      <p:cxnSp>
        <p:nvCxnSpPr>
          <p:cNvPr id="347" name="Google Shape;347;p25"/>
          <p:cNvCxnSpPr/>
          <p:nvPr/>
        </p:nvCxnSpPr>
        <p:spPr>
          <a:xfrm rot="10800000">
            <a:off x="6953387" y="3932730"/>
            <a:ext cx="2496467" cy="0"/>
          </a:xfrm>
          <a:prstGeom prst="straightConnector1">
            <a:avLst/>
          </a:prstGeom>
          <a:noFill/>
          <a:ln w="38100" cap="flat" cmpd="sng">
            <a:solidFill>
              <a:srgbClr val="BACB00"/>
            </a:solidFill>
            <a:prstDash val="solid"/>
            <a:round/>
            <a:headEnd type="none" w="sm" len="sm"/>
            <a:tailEnd type="triangle" w="med" len="med"/>
          </a:ln>
        </p:spPr>
      </p:cxnSp>
      <p:sp>
        <p:nvSpPr>
          <p:cNvPr id="348" name="Google Shape;348;p25"/>
          <p:cNvSpPr txBox="1"/>
          <p:nvPr/>
        </p:nvSpPr>
        <p:spPr>
          <a:xfrm>
            <a:off x="9449854" y="3609564"/>
            <a:ext cx="2673346"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tx1"/>
                </a:solidFill>
                <a:latin typeface="Arial"/>
                <a:ea typeface="Arial"/>
                <a:cs typeface="Arial"/>
                <a:sym typeface="Arial"/>
              </a:rPr>
              <a:t>Display Configuration structure</a:t>
            </a:r>
            <a:endParaRPr>
              <a:solidFill>
                <a:schemeClr val="tx1"/>
              </a:solidFill>
            </a:endParaRPr>
          </a:p>
        </p:txBody>
      </p:sp>
      <p:cxnSp>
        <p:nvCxnSpPr>
          <p:cNvPr id="349" name="Google Shape;349;p25"/>
          <p:cNvCxnSpPr/>
          <p:nvPr/>
        </p:nvCxnSpPr>
        <p:spPr>
          <a:xfrm rot="10800000">
            <a:off x="6953387" y="5705304"/>
            <a:ext cx="2496467" cy="0"/>
          </a:xfrm>
          <a:prstGeom prst="straightConnector1">
            <a:avLst/>
          </a:prstGeom>
          <a:noFill/>
          <a:ln w="38100" cap="flat" cmpd="sng">
            <a:solidFill>
              <a:srgbClr val="BACB00"/>
            </a:solidFill>
            <a:prstDash val="solid"/>
            <a:round/>
            <a:headEnd type="none" w="sm" len="sm"/>
            <a:tailEnd type="triangle" w="med" len="med"/>
          </a:ln>
        </p:spPr>
      </p:cxnSp>
      <p:sp>
        <p:nvSpPr>
          <p:cNvPr id="350" name="Google Shape;350;p25"/>
          <p:cNvSpPr txBox="1"/>
          <p:nvPr/>
        </p:nvSpPr>
        <p:spPr>
          <a:xfrm>
            <a:off x="9784942" y="5520638"/>
            <a:ext cx="200317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tx1"/>
                </a:solidFill>
                <a:latin typeface="Arial"/>
                <a:ea typeface="Arial"/>
                <a:cs typeface="Arial"/>
                <a:sym typeface="Arial"/>
              </a:rPr>
              <a:t>Driver definition</a:t>
            </a:r>
            <a:endParaRPr>
              <a:solidFill>
                <a:schemeClr val="tx1"/>
              </a:solidFill>
            </a:endParaRPr>
          </a:p>
        </p:txBody>
      </p:sp>
      <p:cxnSp>
        <p:nvCxnSpPr>
          <p:cNvPr id="351" name="Google Shape;351;p25"/>
          <p:cNvCxnSpPr/>
          <p:nvPr/>
        </p:nvCxnSpPr>
        <p:spPr>
          <a:xfrm rot="10800000">
            <a:off x="3509078" y="4280734"/>
            <a:ext cx="1833693" cy="0"/>
          </a:xfrm>
          <a:prstGeom prst="straightConnector1">
            <a:avLst/>
          </a:prstGeom>
          <a:noFill/>
          <a:ln w="38100" cap="flat" cmpd="sng">
            <a:solidFill>
              <a:srgbClr val="FF0000"/>
            </a:solidFill>
            <a:prstDash val="solid"/>
            <a:round/>
            <a:headEnd type="none" w="sm" len="sm"/>
            <a:tailEnd type="triangle" w="med" len="med"/>
          </a:ln>
        </p:spPr>
      </p:cxnSp>
      <p:cxnSp>
        <p:nvCxnSpPr>
          <p:cNvPr id="352" name="Google Shape;352;p25"/>
          <p:cNvCxnSpPr/>
          <p:nvPr/>
        </p:nvCxnSpPr>
        <p:spPr>
          <a:xfrm rot="10800000">
            <a:off x="3509078" y="4591015"/>
            <a:ext cx="1833693" cy="0"/>
          </a:xfrm>
          <a:prstGeom prst="straightConnector1">
            <a:avLst/>
          </a:prstGeom>
          <a:noFill/>
          <a:ln w="38100" cap="flat" cmpd="sng">
            <a:solidFill>
              <a:srgbClr val="FF0000"/>
            </a:solidFill>
            <a:prstDash val="solid"/>
            <a:round/>
            <a:headEnd type="none" w="sm" len="sm"/>
            <a:tailEnd type="triangle" w="med" len="med"/>
          </a:ln>
        </p:spPr>
      </p:cxnSp>
      <p:cxnSp>
        <p:nvCxnSpPr>
          <p:cNvPr id="353" name="Google Shape;353;p25"/>
          <p:cNvCxnSpPr/>
          <p:nvPr/>
        </p:nvCxnSpPr>
        <p:spPr>
          <a:xfrm rot="10800000">
            <a:off x="3509078" y="4919937"/>
            <a:ext cx="1833693" cy="0"/>
          </a:xfrm>
          <a:prstGeom prst="straightConnector1">
            <a:avLst/>
          </a:prstGeom>
          <a:noFill/>
          <a:ln w="38100" cap="flat" cmpd="sng">
            <a:solidFill>
              <a:srgbClr val="FF0000"/>
            </a:solidFill>
            <a:prstDash val="solid"/>
            <a:round/>
            <a:headEnd type="none" w="sm" len="sm"/>
            <a:tailEnd type="triangle" w="med" len="med"/>
          </a:ln>
        </p:spPr>
      </p:cxnSp>
      <p:sp>
        <p:nvSpPr>
          <p:cNvPr id="354" name="Google Shape;354;p25"/>
          <p:cNvSpPr txBox="1"/>
          <p:nvPr/>
        </p:nvSpPr>
        <p:spPr>
          <a:xfrm>
            <a:off x="5342771" y="4092849"/>
            <a:ext cx="37091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*I2C Driver</a:t>
            </a:r>
            <a:endParaRPr/>
          </a:p>
        </p:txBody>
      </p:sp>
      <p:sp>
        <p:nvSpPr>
          <p:cNvPr id="355" name="Google Shape;355;p25"/>
          <p:cNvSpPr txBox="1"/>
          <p:nvPr/>
        </p:nvSpPr>
        <p:spPr>
          <a:xfrm>
            <a:off x="5346700" y="4409974"/>
            <a:ext cx="37091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Arial"/>
                <a:ea typeface="Arial"/>
                <a:cs typeface="Arial"/>
                <a:sym typeface="Arial"/>
              </a:rPr>
              <a:t>*I2C Configuration structure</a:t>
            </a:r>
            <a:endParaRPr dirty="0"/>
          </a:p>
        </p:txBody>
      </p:sp>
      <p:sp>
        <p:nvSpPr>
          <p:cNvPr id="356" name="Google Shape;356;p25"/>
          <p:cNvSpPr txBox="1"/>
          <p:nvPr/>
        </p:nvSpPr>
        <p:spPr>
          <a:xfrm>
            <a:off x="5300654" y="4735271"/>
            <a:ext cx="37091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Arial"/>
                <a:ea typeface="Arial"/>
                <a:cs typeface="Arial"/>
                <a:sym typeface="Arial"/>
              </a:rPr>
              <a:t>  I2C Device address</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accent1"/>
              </a:buClr>
              <a:buSzPts val="1800"/>
              <a:buNone/>
            </a:pPr>
            <a:r>
              <a:rPr lang="en-US"/>
              <a:t>HOW TO CONFIGURE IT?</a:t>
            </a:r>
            <a:endParaRPr/>
          </a:p>
        </p:txBody>
      </p:sp>
      <p:pic>
        <p:nvPicPr>
          <p:cNvPr id="363" name="Google Shape;363;p26"/>
          <p:cNvPicPr preferRelativeResize="0"/>
          <p:nvPr/>
        </p:nvPicPr>
        <p:blipFill rotWithShape="1">
          <a:blip r:embed="rId3">
            <a:alphaModFix/>
          </a:blip>
          <a:srcRect r="756" b="45707"/>
          <a:stretch/>
        </p:blipFill>
        <p:spPr>
          <a:xfrm>
            <a:off x="922344" y="3953528"/>
            <a:ext cx="9603123" cy="2475102"/>
          </a:xfrm>
          <a:prstGeom prst="rect">
            <a:avLst/>
          </a:prstGeom>
          <a:noFill/>
          <a:ln>
            <a:noFill/>
          </a:ln>
        </p:spPr>
      </p:pic>
      <p:pic>
        <p:nvPicPr>
          <p:cNvPr id="3078" name="Picture 6">
            <a:extLst>
              <a:ext uri="{FF2B5EF4-FFF2-40B4-BE49-F238E27FC236}">
                <a16:creationId xmlns:a16="http://schemas.microsoft.com/office/drawing/2014/main" id="{1598BAC1-F454-0B4C-5911-3DD047E5B9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6936" y="1597532"/>
            <a:ext cx="9261870" cy="20966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4098" name="Picture 2">
            <a:extLst>
              <a:ext uri="{FF2B5EF4-FFF2-40B4-BE49-F238E27FC236}">
                <a16:creationId xmlns:a16="http://schemas.microsoft.com/office/drawing/2014/main" id="{5AD8CC0A-510B-B259-38F4-7A530CFF0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002" y="1374320"/>
            <a:ext cx="4852085" cy="4596712"/>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descr="Immagine che contiene testo, schermata, Carattere, design&#10;&#10;Descrizione generata automaticamente">
            <a:extLst>
              <a:ext uri="{FF2B5EF4-FFF2-40B4-BE49-F238E27FC236}">
                <a16:creationId xmlns:a16="http://schemas.microsoft.com/office/drawing/2014/main" id="{1E4B9952-74FA-30A0-3AA4-2AAA1C517FD3}"/>
              </a:ext>
            </a:extLst>
          </p:cNvPr>
          <p:cNvPicPr>
            <a:picLocks noChangeAspect="1"/>
          </p:cNvPicPr>
          <p:nvPr/>
        </p:nvPicPr>
        <p:blipFill rotWithShape="1">
          <a:blip r:embed="rId4">
            <a:extLst>
              <a:ext uri="{28A0092B-C50C-407E-A947-70E740481C1C}">
                <a14:useLocalDpi xmlns:a14="http://schemas.microsoft.com/office/drawing/2010/main" val="0"/>
              </a:ext>
            </a:extLst>
          </a:blip>
          <a:srcRect t="10163" b="19268"/>
          <a:stretch/>
        </p:blipFill>
        <p:spPr>
          <a:xfrm>
            <a:off x="6516474" y="990425"/>
            <a:ext cx="5251523" cy="5242130"/>
          </a:xfrm>
          <a:prstGeom prst="rect">
            <a:avLst/>
          </a:prstGeom>
        </p:spPr>
      </p:pic>
      <p:sp>
        <p:nvSpPr>
          <p:cNvPr id="370" name="Google Shape;370;p2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accent1"/>
              </a:buClr>
              <a:buSzPts val="1800"/>
              <a:buNone/>
            </a:pPr>
            <a:r>
              <a:rPr lang="en-US"/>
              <a:t>HOW TO CONFIGURE IT?</a:t>
            </a:r>
            <a:endParaRPr/>
          </a:p>
        </p:txBody>
      </p:sp>
      <p:sp>
        <p:nvSpPr>
          <p:cNvPr id="373" name="Google Shape;373;p27"/>
          <p:cNvSpPr/>
          <p:nvPr/>
        </p:nvSpPr>
        <p:spPr>
          <a:xfrm>
            <a:off x="10532869" y="2988931"/>
            <a:ext cx="129116" cy="122767"/>
          </a:xfrm>
          <a:prstGeom prst="rect">
            <a:avLst/>
          </a:prstGeom>
          <a:solidFill>
            <a:srgbClr val="FFFF00"/>
          </a:solidFill>
          <a:ln w="254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4" name="Google Shape;374;p27"/>
          <p:cNvSpPr/>
          <p:nvPr/>
        </p:nvSpPr>
        <p:spPr>
          <a:xfrm>
            <a:off x="10232301" y="2910611"/>
            <a:ext cx="129116" cy="122767"/>
          </a:xfrm>
          <a:prstGeom prst="rect">
            <a:avLst/>
          </a:prstGeom>
          <a:solidFill>
            <a:srgbClr val="FFFF00"/>
          </a:solidFill>
          <a:ln w="254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5" name="Google Shape;375;p27"/>
          <p:cNvSpPr/>
          <p:nvPr/>
        </p:nvSpPr>
        <p:spPr>
          <a:xfrm>
            <a:off x="10232301" y="3071482"/>
            <a:ext cx="129116" cy="122767"/>
          </a:xfrm>
          <a:prstGeom prst="rect">
            <a:avLst/>
          </a:prstGeom>
          <a:solidFill>
            <a:srgbClr val="00B050"/>
          </a:solid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6" name="Google Shape;376;p27"/>
          <p:cNvSpPr/>
          <p:nvPr/>
        </p:nvSpPr>
        <p:spPr>
          <a:xfrm>
            <a:off x="10532869" y="3149801"/>
            <a:ext cx="129116" cy="122767"/>
          </a:xfrm>
          <a:prstGeom prst="rect">
            <a:avLst/>
          </a:prstGeom>
          <a:solidFill>
            <a:srgbClr val="00B050"/>
          </a:solid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7" name="Google Shape;377;p27"/>
          <p:cNvSpPr/>
          <p:nvPr/>
        </p:nvSpPr>
        <p:spPr>
          <a:xfrm>
            <a:off x="3291855" y="4661675"/>
            <a:ext cx="511026" cy="247130"/>
          </a:xfrm>
          <a:prstGeom prst="rect">
            <a:avLst/>
          </a:prstGeom>
          <a:noFill/>
          <a:ln w="254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8" name="Google Shape;378;p27"/>
          <p:cNvSpPr/>
          <p:nvPr/>
        </p:nvSpPr>
        <p:spPr>
          <a:xfrm>
            <a:off x="3300999" y="4934582"/>
            <a:ext cx="511026" cy="247130"/>
          </a:xfrm>
          <a:prstGeom prst="rect">
            <a:avLst/>
          </a:prstGeom>
          <a:no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9" name="Google Shape;379;p27"/>
          <p:cNvSpPr/>
          <p:nvPr/>
        </p:nvSpPr>
        <p:spPr>
          <a:xfrm>
            <a:off x="654422" y="4652531"/>
            <a:ext cx="299848" cy="247130"/>
          </a:xfrm>
          <a:prstGeom prst="rect">
            <a:avLst/>
          </a:prstGeom>
          <a:noFill/>
          <a:ln w="254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 name="Google Shape;380;p27"/>
          <p:cNvSpPr/>
          <p:nvPr/>
        </p:nvSpPr>
        <p:spPr>
          <a:xfrm>
            <a:off x="654422" y="4916294"/>
            <a:ext cx="299848" cy="247130"/>
          </a:xfrm>
          <a:prstGeom prst="rect">
            <a:avLst/>
          </a:prstGeom>
          <a:no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1" name="Google Shape;381;p27"/>
          <p:cNvSpPr/>
          <p:nvPr/>
        </p:nvSpPr>
        <p:spPr>
          <a:xfrm>
            <a:off x="3303981" y="1570953"/>
            <a:ext cx="504023" cy="24713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382" name="Google Shape;382;p27"/>
          <p:cNvSpPr txBox="1"/>
          <p:nvPr/>
        </p:nvSpPr>
        <p:spPr>
          <a:xfrm>
            <a:off x="424003" y="6168983"/>
            <a:ext cx="463993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0" i="0" u="none" strike="noStrike" cap="none" dirty="0">
                <a:solidFill>
                  <a:schemeClr val="accent4"/>
                </a:solidFill>
                <a:latin typeface="Arial"/>
                <a:ea typeface="Arial"/>
                <a:cs typeface="Arial"/>
                <a:sym typeface="Arial"/>
              </a:rPr>
              <a:t>Table </a:t>
            </a:r>
            <a:r>
              <a:rPr lang="en-US" sz="1600" dirty="0">
                <a:solidFill>
                  <a:schemeClr val="accent4"/>
                </a:solidFill>
              </a:rPr>
              <a:t>13</a:t>
            </a:r>
            <a:r>
              <a:rPr lang="en-US" sz="1600" b="0" i="0" u="none" strike="noStrike" cap="none" dirty="0">
                <a:solidFill>
                  <a:schemeClr val="accent4"/>
                </a:solidFill>
                <a:latin typeface="Arial"/>
                <a:ea typeface="Arial"/>
                <a:cs typeface="Arial"/>
                <a:sym typeface="Arial"/>
              </a:rPr>
              <a:t>, page 74, </a:t>
            </a:r>
            <a:r>
              <a:rPr lang="en-US" sz="1600" b="0" i="0" u="sng" strike="noStrike" cap="none" dirty="0">
                <a:solidFill>
                  <a:schemeClr val="accent4"/>
                </a:solidFill>
                <a:latin typeface="Arial"/>
                <a:ea typeface="Arial"/>
                <a:cs typeface="Arial"/>
                <a:sym typeface="Arial"/>
                <a:hlinkClick r:id="rId5">
                  <a:extLst>
                    <a:ext uri="{A12FA001-AC4F-418D-AE19-62706E023703}">
                      <ahyp:hlinkClr xmlns:ahyp="http://schemas.microsoft.com/office/drawing/2018/hyperlinkcolor" val="tx"/>
                    </a:ext>
                  </a:extLst>
                </a:hlinkClick>
              </a:rPr>
              <a:t>STM32</a:t>
            </a:r>
            <a:r>
              <a:rPr lang="en-US" sz="1600" b="0" i="0" u="sng" strike="noStrike" cap="none" dirty="0">
                <a:solidFill>
                  <a:schemeClr val="accent4"/>
                </a:solidFill>
                <a:latin typeface="Arial"/>
                <a:ea typeface="Arial"/>
                <a:cs typeface="Arial"/>
                <a:sym typeface="Arial"/>
              </a:rPr>
              <a:t>G474</a:t>
            </a:r>
            <a:r>
              <a:rPr lang="en-US" sz="1600" b="0" i="0" u="sng" strike="noStrike" cap="none" dirty="0">
                <a:solidFill>
                  <a:schemeClr val="accent4"/>
                </a:solidFill>
                <a:latin typeface="Arial"/>
                <a:ea typeface="Arial"/>
                <a:cs typeface="Arial"/>
                <a:sym typeface="Arial"/>
                <a:hlinkClick r:id="rId5">
                  <a:extLst>
                    <a:ext uri="{A12FA001-AC4F-418D-AE19-62706E023703}">
                      <ahyp:hlinkClr xmlns:ahyp="http://schemas.microsoft.com/office/drawing/2018/hyperlinkcolor" val="tx"/>
                    </a:ext>
                  </a:extLst>
                </a:hlinkClick>
              </a:rPr>
              <a:t>xE Datasheet</a:t>
            </a:r>
            <a:r>
              <a:rPr lang="en-US" sz="1600" b="0" i="0" u="none" strike="noStrike" cap="none" dirty="0">
                <a:solidFill>
                  <a:schemeClr val="accent4"/>
                </a:solidFill>
                <a:latin typeface="Arial"/>
                <a:ea typeface="Arial"/>
                <a:cs typeface="Arial"/>
                <a:sym typeface="Arial"/>
              </a:rPr>
              <a:t>.</a:t>
            </a:r>
            <a:endParaRPr sz="1600" b="0" i="0" u="none" strike="noStrike" cap="none" dirty="0">
              <a:solidFill>
                <a:schemeClr val="accent4"/>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accent1"/>
              </a:buClr>
              <a:buSzPts val="1800"/>
              <a:buNone/>
            </a:pPr>
            <a:r>
              <a:rPr lang="en-US"/>
              <a:t>HOW TO USE IT?</a:t>
            </a:r>
            <a:endParaRPr/>
          </a:p>
        </p:txBody>
      </p:sp>
      <p:sp>
        <p:nvSpPr>
          <p:cNvPr id="389" name="Google Shape;389;p28">
            <a:hlinkClick r:id="rId3"/>
          </p:cNvPr>
          <p:cNvSpPr/>
          <p:nvPr/>
        </p:nvSpPr>
        <p:spPr>
          <a:xfrm>
            <a:off x="8665312" y="1692743"/>
            <a:ext cx="2688488" cy="1831507"/>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0" name="Google Shape;390;p28"/>
          <p:cNvSpPr txBox="1"/>
          <p:nvPr/>
        </p:nvSpPr>
        <p:spPr>
          <a:xfrm>
            <a:off x="8608483" y="1692743"/>
            <a:ext cx="123303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lt1"/>
                </a:solidFill>
                <a:latin typeface="Arial"/>
                <a:ea typeface="Arial"/>
                <a:cs typeface="Arial"/>
                <a:sym typeface="Arial"/>
              </a:rPr>
              <a:t>Pippo</a:t>
            </a:r>
            <a:endParaRPr/>
          </a:p>
        </p:txBody>
      </p:sp>
      <p:sp>
        <p:nvSpPr>
          <p:cNvPr id="391" name="Google Shape;391;p28"/>
          <p:cNvSpPr txBox="1"/>
          <p:nvPr/>
        </p:nvSpPr>
        <p:spPr>
          <a:xfrm>
            <a:off x="8634795" y="2208386"/>
            <a:ext cx="88678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highlight>
                  <a:srgbClr val="C0C0C0"/>
                </a:highlight>
                <a:latin typeface="Arial"/>
                <a:ea typeface="Arial"/>
                <a:cs typeface="Arial"/>
                <a:sym typeface="Arial"/>
              </a:rPr>
              <a:t>Pluto</a:t>
            </a:r>
            <a:endParaRPr sz="3200">
              <a:solidFill>
                <a:schemeClr val="dk1"/>
              </a:solidFill>
              <a:highlight>
                <a:srgbClr val="C0C0C0"/>
              </a:highlight>
              <a:latin typeface="Arial"/>
              <a:ea typeface="Arial"/>
              <a:cs typeface="Arial"/>
              <a:sym typeface="Arial"/>
            </a:endParaRPr>
          </a:p>
        </p:txBody>
      </p:sp>
      <p:pic>
        <p:nvPicPr>
          <p:cNvPr id="392" name="Google Shape;392;p28"/>
          <p:cNvPicPr preferRelativeResize="0"/>
          <p:nvPr/>
        </p:nvPicPr>
        <p:blipFill rotWithShape="1">
          <a:blip r:embed="rId4">
            <a:alphaModFix/>
          </a:blip>
          <a:srcRect/>
          <a:stretch/>
        </p:blipFill>
        <p:spPr>
          <a:xfrm>
            <a:off x="163135" y="1404061"/>
            <a:ext cx="8888738" cy="531617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accent1"/>
              </a:buClr>
              <a:buSzPts val="1800"/>
              <a:buNone/>
            </a:pPr>
            <a:r>
              <a:rPr lang="en-US"/>
              <a:t>LIBRARY FUNCTIONS</a:t>
            </a:r>
            <a:endParaRPr/>
          </a:p>
        </p:txBody>
      </p:sp>
      <p:cxnSp>
        <p:nvCxnSpPr>
          <p:cNvPr id="398" name="Google Shape;398;p29"/>
          <p:cNvCxnSpPr/>
          <p:nvPr/>
        </p:nvCxnSpPr>
        <p:spPr>
          <a:xfrm>
            <a:off x="7423150" y="1390649"/>
            <a:ext cx="0" cy="4732124"/>
          </a:xfrm>
          <a:prstGeom prst="straightConnector1">
            <a:avLst/>
          </a:prstGeom>
          <a:noFill/>
          <a:ln w="19050" cap="flat" cmpd="sng">
            <a:solidFill>
              <a:srgbClr val="33A6D9"/>
            </a:solidFill>
            <a:prstDash val="solid"/>
            <a:round/>
            <a:headEnd type="none" w="sm" len="sm"/>
            <a:tailEnd type="none" w="sm" len="sm"/>
          </a:ln>
        </p:spPr>
      </p:cxnSp>
      <p:sp>
        <p:nvSpPr>
          <p:cNvPr id="399" name="Google Shape;399;p29"/>
          <p:cNvSpPr txBox="1"/>
          <p:nvPr/>
        </p:nvSpPr>
        <p:spPr>
          <a:xfrm>
            <a:off x="7785100" y="372745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00" name="Google Shape;400;p29"/>
          <p:cNvPicPr preferRelativeResize="0"/>
          <p:nvPr/>
        </p:nvPicPr>
        <p:blipFill rotWithShape="1">
          <a:blip r:embed="rId3">
            <a:alphaModFix/>
          </a:blip>
          <a:srcRect t="8714"/>
          <a:stretch/>
        </p:blipFill>
        <p:spPr>
          <a:xfrm>
            <a:off x="210915" y="1451238"/>
            <a:ext cx="6882981" cy="4552424"/>
          </a:xfrm>
          <a:prstGeom prst="rect">
            <a:avLst/>
          </a:prstGeom>
          <a:noFill/>
          <a:ln>
            <a:noFill/>
          </a:ln>
        </p:spPr>
      </p:pic>
      <p:sp>
        <p:nvSpPr>
          <p:cNvPr id="401" name="Google Shape;401;p29"/>
          <p:cNvSpPr txBox="1"/>
          <p:nvPr/>
        </p:nvSpPr>
        <p:spPr>
          <a:xfrm>
            <a:off x="7505703" y="1449869"/>
            <a:ext cx="4612504" cy="258532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dirty="0" err="1">
                <a:solidFill>
                  <a:schemeClr val="accent4"/>
                </a:solidFill>
                <a:latin typeface="Arial"/>
                <a:ea typeface="Arial"/>
                <a:cs typeface="Arial"/>
                <a:sym typeface="Arial"/>
              </a:rPr>
              <a:t>ip</a:t>
            </a:r>
            <a:r>
              <a:rPr lang="en-US" sz="1600" dirty="0">
                <a:solidFill>
                  <a:schemeClr val="accent4"/>
                </a:solidFill>
                <a:latin typeface="Arial"/>
                <a:ea typeface="Arial"/>
                <a:cs typeface="Arial"/>
                <a:sym typeface="Arial"/>
              </a:rPr>
              <a:t> : Pointer to driver</a:t>
            </a:r>
            <a:endParaRPr dirty="0">
              <a:solidFill>
                <a:schemeClr val="accent4"/>
              </a:solidFill>
            </a:endParaRPr>
          </a:p>
          <a:p>
            <a:pPr marL="285750" marR="0" lvl="0" indent="-285750" algn="l" rtl="0">
              <a:lnSpc>
                <a:spcPct val="100000"/>
              </a:lnSpc>
              <a:spcBef>
                <a:spcPts val="1200"/>
              </a:spcBef>
              <a:spcAft>
                <a:spcPts val="0"/>
              </a:spcAft>
              <a:buClr>
                <a:srgbClr val="39A9DC"/>
              </a:buClr>
              <a:buSzPts val="1600"/>
              <a:buFont typeface="Arial"/>
              <a:buChar char="•"/>
            </a:pPr>
            <a:r>
              <a:rPr lang="en-US" sz="1600" dirty="0" err="1">
                <a:solidFill>
                  <a:schemeClr val="accent4"/>
                </a:solidFill>
                <a:latin typeface="Arial"/>
                <a:ea typeface="Arial"/>
                <a:cs typeface="Arial"/>
                <a:sym typeface="Arial"/>
              </a:rPr>
              <a:t>cfg</a:t>
            </a:r>
            <a:r>
              <a:rPr lang="en-US" sz="1600" dirty="0">
                <a:solidFill>
                  <a:schemeClr val="accent4"/>
                </a:solidFill>
                <a:latin typeface="Arial"/>
                <a:ea typeface="Arial"/>
                <a:cs typeface="Arial"/>
                <a:sym typeface="Arial"/>
              </a:rPr>
              <a:t> : Pointer to display configuration</a:t>
            </a:r>
            <a:endParaRPr dirty="0">
              <a:solidFill>
                <a:schemeClr val="accent4"/>
              </a:solidFill>
            </a:endParaRPr>
          </a:p>
          <a:p>
            <a:pPr marL="285750" marR="0" lvl="0" indent="-285750" algn="l" rtl="0">
              <a:lnSpc>
                <a:spcPct val="100000"/>
              </a:lnSpc>
              <a:spcBef>
                <a:spcPts val="1200"/>
              </a:spcBef>
              <a:spcAft>
                <a:spcPts val="0"/>
              </a:spcAft>
              <a:buClr>
                <a:srgbClr val="39A9DC"/>
              </a:buClr>
              <a:buSzPts val="1600"/>
              <a:buFont typeface="Arial"/>
              <a:buChar char="•"/>
            </a:pPr>
            <a:r>
              <a:rPr lang="en-US" sz="1600" dirty="0">
                <a:solidFill>
                  <a:schemeClr val="accent4"/>
                </a:solidFill>
                <a:latin typeface="Arial"/>
                <a:ea typeface="Arial"/>
                <a:cs typeface="Arial"/>
                <a:sym typeface="Arial"/>
              </a:rPr>
              <a:t>color : Color selection (you could use macros like </a:t>
            </a:r>
            <a:r>
              <a:rPr lang="en-US" sz="1600" i="1" dirty="0">
                <a:solidFill>
                  <a:schemeClr val="accent4"/>
                </a:solidFill>
                <a:latin typeface="Arial" panose="020B0604020202020204" pitchFamily="34" charset="0"/>
                <a:ea typeface="Consolas"/>
                <a:cs typeface="Arial" panose="020B0604020202020204" pitchFamily="34" charset="0"/>
                <a:sym typeface="Consolas"/>
              </a:rPr>
              <a:t>SSD1306_COLOR_WHITE</a:t>
            </a:r>
            <a:r>
              <a:rPr lang="en-US" sz="1600" dirty="0">
                <a:solidFill>
                  <a:schemeClr val="accent4"/>
                </a:solidFill>
                <a:latin typeface="Arial"/>
                <a:ea typeface="Arial"/>
                <a:cs typeface="Arial"/>
                <a:sym typeface="Arial"/>
              </a:rPr>
              <a:t>)</a:t>
            </a:r>
            <a:endParaRPr dirty="0">
              <a:solidFill>
                <a:schemeClr val="accent4"/>
              </a:solidFill>
            </a:endParaRPr>
          </a:p>
          <a:p>
            <a:pPr marL="285750" marR="0" lvl="0" indent="-285750" algn="l" rtl="0">
              <a:lnSpc>
                <a:spcPct val="100000"/>
              </a:lnSpc>
              <a:spcBef>
                <a:spcPts val="1200"/>
              </a:spcBef>
              <a:spcAft>
                <a:spcPts val="0"/>
              </a:spcAft>
              <a:buClr>
                <a:srgbClr val="39A9DC"/>
              </a:buClr>
              <a:buSzPts val="1600"/>
              <a:buFont typeface="Arial"/>
              <a:buChar char="•"/>
            </a:pPr>
            <a:r>
              <a:rPr lang="en-US" sz="1600" dirty="0">
                <a:solidFill>
                  <a:schemeClr val="accent4"/>
                </a:solidFill>
                <a:latin typeface="Arial"/>
                <a:ea typeface="Arial"/>
                <a:cs typeface="Arial"/>
                <a:sym typeface="Arial"/>
              </a:rPr>
              <a:t>x, y : Pixel position on grid</a:t>
            </a:r>
            <a:endParaRPr dirty="0">
              <a:solidFill>
                <a:schemeClr val="accent4"/>
              </a:solidFill>
            </a:endParaRPr>
          </a:p>
          <a:p>
            <a:pPr marL="285750" marR="0" lvl="0" indent="-184150" algn="l" rtl="0">
              <a:lnSpc>
                <a:spcPct val="100000"/>
              </a:lnSpc>
              <a:spcBef>
                <a:spcPts val="1200"/>
              </a:spcBef>
              <a:spcAft>
                <a:spcPts val="0"/>
              </a:spcAft>
              <a:buClr>
                <a:srgbClr val="39A9DC"/>
              </a:buClr>
              <a:buSzPts val="1600"/>
              <a:buFont typeface="Arial"/>
              <a:buNone/>
            </a:pPr>
            <a:endParaRPr sz="1600" dirty="0">
              <a:solidFill>
                <a:schemeClr val="accent4"/>
              </a:solidFill>
              <a:latin typeface="Arial"/>
              <a:ea typeface="Arial"/>
              <a:cs typeface="Arial"/>
              <a:sym typeface="Arial"/>
            </a:endParaRPr>
          </a:p>
          <a:p>
            <a:pPr marL="285750" marR="0" lvl="0" indent="-184150" algn="l" rtl="0">
              <a:lnSpc>
                <a:spcPct val="100000"/>
              </a:lnSpc>
              <a:spcBef>
                <a:spcPts val="1200"/>
              </a:spcBef>
              <a:spcAft>
                <a:spcPts val="0"/>
              </a:spcAft>
              <a:buClr>
                <a:srgbClr val="39A9DC"/>
              </a:buClr>
              <a:buSzPts val="1600"/>
              <a:buFont typeface="Arial"/>
              <a:buNone/>
            </a:pPr>
            <a:endParaRPr sz="1600" dirty="0">
              <a:solidFill>
                <a:schemeClr val="accent4"/>
              </a:solidFill>
              <a:latin typeface="Arial"/>
              <a:ea typeface="Arial"/>
              <a:cs typeface="Arial"/>
              <a:sym typeface="Arial"/>
            </a:endParaRPr>
          </a:p>
        </p:txBody>
      </p:sp>
      <p:sp>
        <p:nvSpPr>
          <p:cNvPr id="402" name="Google Shape;402;p29"/>
          <p:cNvSpPr txBox="1"/>
          <p:nvPr/>
        </p:nvSpPr>
        <p:spPr>
          <a:xfrm>
            <a:off x="7505703" y="3865915"/>
            <a:ext cx="4274170" cy="73866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a:solidFill>
                  <a:schemeClr val="accent4"/>
                </a:solidFill>
                <a:latin typeface="Arial"/>
                <a:ea typeface="Arial"/>
                <a:cs typeface="Arial"/>
                <a:sym typeface="Arial"/>
              </a:rPr>
              <a:t>x0, y0 / x1, y1 : Start/end point of line</a:t>
            </a:r>
            <a:endParaRPr>
              <a:solidFill>
                <a:schemeClr val="accent4"/>
              </a:solidFill>
            </a:endParaRPr>
          </a:p>
          <a:p>
            <a:pPr marL="285750" marR="0" lvl="0" indent="-285750" algn="l" rtl="0">
              <a:lnSpc>
                <a:spcPct val="100000"/>
              </a:lnSpc>
              <a:spcBef>
                <a:spcPts val="1200"/>
              </a:spcBef>
              <a:spcAft>
                <a:spcPts val="0"/>
              </a:spcAft>
              <a:buClr>
                <a:srgbClr val="39A9DC"/>
              </a:buClr>
              <a:buSzPts val="1600"/>
              <a:buFont typeface="Arial"/>
              <a:buChar char="•"/>
            </a:pPr>
            <a:r>
              <a:rPr lang="en-US" sz="1600">
                <a:solidFill>
                  <a:schemeClr val="accent4"/>
                </a:solidFill>
                <a:latin typeface="Arial"/>
                <a:ea typeface="Arial"/>
                <a:cs typeface="Arial"/>
                <a:sym typeface="Arial"/>
              </a:rPr>
              <a:t>w, h : Width, height of rectangle</a:t>
            </a:r>
            <a:endParaRPr sz="1600" b="0" i="0" u="none" strike="noStrike" cap="none">
              <a:solidFill>
                <a:schemeClr val="accent4"/>
              </a:solidFill>
              <a:latin typeface="Arial"/>
              <a:ea typeface="Arial"/>
              <a:cs typeface="Arial"/>
              <a:sym typeface="Arial"/>
            </a:endParaRPr>
          </a:p>
        </p:txBody>
      </p:sp>
      <p:sp>
        <p:nvSpPr>
          <p:cNvPr id="403" name="Google Shape;403;p29"/>
          <p:cNvSpPr txBox="1"/>
          <p:nvPr/>
        </p:nvSpPr>
        <p:spPr>
          <a:xfrm>
            <a:off x="7472751" y="5159574"/>
            <a:ext cx="4531835"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a:solidFill>
                  <a:schemeClr val="accent4"/>
                </a:solidFill>
                <a:latin typeface="Arial"/>
                <a:ea typeface="Arial"/>
                <a:cs typeface="Arial"/>
                <a:sym typeface="Arial"/>
              </a:rPr>
              <a:t>x1, y1 / x2, y2 / x3, y3 : Vertices of triangle</a:t>
            </a:r>
            <a:endParaRPr>
              <a:solidFill>
                <a:schemeClr val="accent4"/>
              </a:solidFill>
            </a:endParaRPr>
          </a:p>
        </p:txBody>
      </p:sp>
      <p:sp>
        <p:nvSpPr>
          <p:cNvPr id="404" name="Google Shape;404;p29"/>
          <p:cNvSpPr txBox="1"/>
          <p:nvPr/>
        </p:nvSpPr>
        <p:spPr>
          <a:xfrm>
            <a:off x="7472751" y="5616774"/>
            <a:ext cx="4531833"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a:solidFill>
                  <a:schemeClr val="accent4"/>
                </a:solidFill>
                <a:latin typeface="Arial"/>
                <a:ea typeface="Arial"/>
                <a:cs typeface="Arial"/>
                <a:sym typeface="Arial"/>
              </a:rPr>
              <a:t>x0, y0 / r: Center of circle / radius of circle</a:t>
            </a:r>
            <a:endParaRPr>
              <a:solidFill>
                <a:schemeClr val="accent4"/>
              </a:solidFill>
            </a:endParaRPr>
          </a:p>
        </p:txBody>
      </p:sp>
      <p:sp>
        <p:nvSpPr>
          <p:cNvPr id="405" name="Google Shape;405;p29"/>
          <p:cNvSpPr txBox="1"/>
          <p:nvPr/>
        </p:nvSpPr>
        <p:spPr>
          <a:xfrm>
            <a:off x="254161" y="6281961"/>
            <a:ext cx="10039011"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a:solidFill>
                  <a:schemeClr val="accent4"/>
                </a:solidFill>
                <a:latin typeface="Arial"/>
                <a:ea typeface="Arial"/>
                <a:cs typeface="Arial"/>
                <a:sym typeface="Arial"/>
              </a:rPr>
              <a:t>You could fill the rectangle/triangle/circle by adding “</a:t>
            </a:r>
            <a:r>
              <a:rPr lang="en-US" sz="1600" b="1">
                <a:solidFill>
                  <a:schemeClr val="accent4"/>
                </a:solidFill>
                <a:latin typeface="Arial"/>
                <a:ea typeface="Arial"/>
                <a:cs typeface="Arial"/>
                <a:sym typeface="Arial"/>
              </a:rPr>
              <a:t>Fill</a:t>
            </a:r>
            <a:r>
              <a:rPr lang="en-US" sz="1600">
                <a:solidFill>
                  <a:schemeClr val="accent4"/>
                </a:solidFill>
                <a:latin typeface="Arial"/>
                <a:ea typeface="Arial"/>
                <a:cs typeface="Arial"/>
                <a:sym typeface="Arial"/>
              </a:rPr>
              <a:t>” in the function name as shown earlier. </a:t>
            </a:r>
            <a:endParaRPr sz="1600" b="0" i="0" u="none" strike="noStrike" cap="none">
              <a:solidFill>
                <a:schemeClr val="accent4"/>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3"/>
          <p:cNvSpPr txBox="1"/>
          <p:nvPr/>
        </p:nvSpPr>
        <p:spPr>
          <a:xfrm>
            <a:off x="533399" y="1676400"/>
            <a:ext cx="10719281"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The Serial Peripheral Interface (shortened in SPI) is a </a:t>
            </a:r>
            <a:r>
              <a:rPr lang="en-US" sz="1600" b="0" i="0" u="none" strike="noStrike" cap="none" dirty="0" err="1">
                <a:solidFill>
                  <a:schemeClr val="accent4"/>
                </a:solidFill>
                <a:latin typeface="Arial"/>
                <a:ea typeface="Arial"/>
                <a:cs typeface="Arial"/>
                <a:sym typeface="Arial"/>
              </a:rPr>
              <a:t>syncronus</a:t>
            </a:r>
            <a:r>
              <a:rPr lang="en-US" sz="1600" b="0" i="0" u="none" strike="noStrike" cap="none" dirty="0">
                <a:solidFill>
                  <a:schemeClr val="accent4"/>
                </a:solidFill>
                <a:latin typeface="Arial"/>
                <a:ea typeface="Arial"/>
                <a:cs typeface="Arial"/>
                <a:sym typeface="Arial"/>
              </a:rPr>
              <a:t>, full duplex, serial communication protocol.</a:t>
            </a:r>
            <a:endParaRPr sz="1600" b="0" i="0" u="none" strike="noStrike" cap="none" dirty="0">
              <a:solidFill>
                <a:schemeClr val="accent4"/>
              </a:solidFill>
              <a:latin typeface="Arial"/>
              <a:ea typeface="Arial"/>
              <a:cs typeface="Arial"/>
              <a:sym typeface="Arial"/>
            </a:endParaRPr>
          </a:p>
        </p:txBody>
      </p:sp>
      <p:sp>
        <p:nvSpPr>
          <p:cNvPr id="128" name="Google Shape;128;p3"/>
          <p:cNvSpPr txBox="1"/>
          <p:nvPr/>
        </p:nvSpPr>
        <p:spPr>
          <a:xfrm>
            <a:off x="163232" y="329283"/>
            <a:ext cx="11089449" cy="72159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accent1"/>
              </a:buClr>
              <a:buSzPts val="3600"/>
              <a:buFont typeface="Arial"/>
              <a:buNone/>
            </a:pPr>
            <a:r>
              <a:rPr lang="en-US" sz="3600" b="0" i="0" u="none" strike="noStrike" cap="none" dirty="0">
                <a:solidFill>
                  <a:schemeClr val="accent1"/>
                </a:solidFill>
                <a:latin typeface="Arial"/>
                <a:ea typeface="Arial"/>
                <a:cs typeface="Arial"/>
                <a:sym typeface="Arial"/>
              </a:rPr>
              <a:t>SERIAL PERIPHERAL INTERFACE</a:t>
            </a:r>
            <a:endParaRPr sz="3600" b="0" i="0" u="none" strike="noStrike" cap="none" dirty="0">
              <a:solidFill>
                <a:schemeClr val="accent1"/>
              </a:solidFill>
              <a:latin typeface="Arial"/>
              <a:ea typeface="Arial"/>
              <a:cs typeface="Arial"/>
              <a:sym typeface="Arial"/>
            </a:endParaRPr>
          </a:p>
        </p:txBody>
      </p:sp>
      <p:sp>
        <p:nvSpPr>
          <p:cNvPr id="129" name="Google Shape;129;p3"/>
          <p:cNvSpPr txBox="1"/>
          <p:nvPr/>
        </p:nvSpPr>
        <p:spPr>
          <a:xfrm>
            <a:off x="533398" y="2269325"/>
            <a:ext cx="10719281"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It uses a master-slave architecture with a single master.</a:t>
            </a:r>
            <a:endParaRPr sz="1600" b="0" i="0" u="none" strike="noStrike" cap="none" dirty="0">
              <a:solidFill>
                <a:schemeClr val="accent4"/>
              </a:solidFill>
              <a:latin typeface="Arial"/>
              <a:ea typeface="Arial"/>
              <a:cs typeface="Arial"/>
              <a:sym typeface="Arial"/>
            </a:endParaRPr>
          </a:p>
        </p:txBody>
      </p:sp>
      <p:pic>
        <p:nvPicPr>
          <p:cNvPr id="130" name="Google Shape;130;p3" descr="Tesina Capasso Domenico - Materia : ELETTRONICA"/>
          <p:cNvPicPr preferRelativeResize="0"/>
          <p:nvPr/>
        </p:nvPicPr>
        <p:blipFill rotWithShape="1">
          <a:blip r:embed="rId3">
            <a:alphaModFix/>
          </a:blip>
          <a:srcRect/>
          <a:stretch/>
        </p:blipFill>
        <p:spPr>
          <a:xfrm>
            <a:off x="741418" y="2862250"/>
            <a:ext cx="5151621" cy="3613663"/>
          </a:xfrm>
          <a:prstGeom prst="rect">
            <a:avLst/>
          </a:prstGeom>
          <a:noFill/>
          <a:ln>
            <a:noFill/>
          </a:ln>
        </p:spPr>
      </p:pic>
      <p:pic>
        <p:nvPicPr>
          <p:cNvPr id="131" name="Google Shape;131;p3" descr="How to use the BlueNRG shield for STM32 Nucleo"/>
          <p:cNvPicPr preferRelativeResize="0"/>
          <p:nvPr/>
        </p:nvPicPr>
        <p:blipFill rotWithShape="1">
          <a:blip r:embed="rId4">
            <a:alphaModFix/>
          </a:blip>
          <a:srcRect l="22113" t="-2302" r="23262" b="2302"/>
          <a:stretch/>
        </p:blipFill>
        <p:spPr>
          <a:xfrm>
            <a:off x="7470638" y="2862250"/>
            <a:ext cx="3433934" cy="3143250"/>
          </a:xfrm>
          <a:prstGeom prst="rect">
            <a:avLst/>
          </a:prstGeom>
          <a:noFill/>
          <a:ln>
            <a:noFill/>
          </a:ln>
        </p:spPr>
      </p:pic>
      <p:sp>
        <p:nvSpPr>
          <p:cNvPr id="132" name="Google Shape;132;p3"/>
          <p:cNvSpPr txBox="1"/>
          <p:nvPr/>
        </p:nvSpPr>
        <p:spPr>
          <a:xfrm>
            <a:off x="6976571" y="5802908"/>
            <a:ext cx="4422067"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0" i="0" u="none" strike="noStrike" cap="none" dirty="0">
                <a:solidFill>
                  <a:schemeClr val="accent4"/>
                </a:solidFill>
                <a:latin typeface="Arial"/>
                <a:ea typeface="Arial"/>
                <a:cs typeface="Arial"/>
                <a:sym typeface="Arial"/>
              </a:rPr>
              <a:t>STM32 </a:t>
            </a:r>
            <a:r>
              <a:rPr lang="en-US" sz="1600" b="0" i="0" u="none" strike="noStrike" cap="none" dirty="0" err="1">
                <a:solidFill>
                  <a:schemeClr val="accent4"/>
                </a:solidFill>
                <a:latin typeface="Arial"/>
                <a:ea typeface="Arial"/>
                <a:cs typeface="Arial"/>
                <a:sym typeface="Arial"/>
              </a:rPr>
              <a:t>Nucleo</a:t>
            </a:r>
            <a:r>
              <a:rPr lang="en-US" sz="1600" b="0" i="0" u="none" strike="noStrike" cap="none" dirty="0">
                <a:solidFill>
                  <a:schemeClr val="accent4"/>
                </a:solidFill>
                <a:latin typeface="Arial"/>
                <a:ea typeface="Arial"/>
                <a:cs typeface="Arial"/>
                <a:sym typeface="Arial"/>
              </a:rPr>
              <a:t> with </a:t>
            </a:r>
            <a:r>
              <a:rPr lang="en-US" sz="1600" b="0" i="0" u="none" strike="noStrike" cap="none" dirty="0" err="1">
                <a:solidFill>
                  <a:schemeClr val="accent4"/>
                </a:solidFill>
                <a:latin typeface="Arial"/>
                <a:ea typeface="Arial"/>
                <a:cs typeface="Arial"/>
                <a:sym typeface="Arial"/>
              </a:rPr>
              <a:t>BlueNRG</a:t>
            </a:r>
            <a:r>
              <a:rPr lang="en-US" sz="1600" b="0" i="0" u="none" strike="noStrike" cap="none" dirty="0">
                <a:solidFill>
                  <a:schemeClr val="accent4"/>
                </a:solidFill>
                <a:latin typeface="Arial"/>
                <a:ea typeface="Arial"/>
                <a:cs typeface="Arial"/>
                <a:sym typeface="Arial"/>
              </a:rPr>
              <a:t> Shield</a:t>
            </a:r>
            <a:endParaRPr sz="1600" b="0" i="0" u="none" strike="noStrike" cap="none" dirty="0">
              <a:solidFill>
                <a:schemeClr val="accent4"/>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accent1"/>
              </a:buClr>
              <a:buSzPts val="1800"/>
              <a:buNone/>
            </a:pPr>
            <a:r>
              <a:rPr lang="en-US"/>
              <a:t>INSIGHTS</a:t>
            </a:r>
            <a:endParaRPr/>
          </a:p>
        </p:txBody>
      </p:sp>
      <p:sp>
        <p:nvSpPr>
          <p:cNvPr id="412" name="Google Shape;412;p30"/>
          <p:cNvSpPr txBox="1"/>
          <p:nvPr/>
        </p:nvSpPr>
        <p:spPr>
          <a:xfrm>
            <a:off x="203200" y="1553977"/>
            <a:ext cx="10719281"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Where is all th</a:t>
            </a:r>
            <a:r>
              <a:rPr lang="en-US" sz="1600" dirty="0">
                <a:solidFill>
                  <a:schemeClr val="accent4"/>
                </a:solidFill>
                <a:latin typeface="Arial"/>
                <a:ea typeface="Arial"/>
                <a:cs typeface="Arial"/>
                <a:sym typeface="Arial"/>
              </a:rPr>
              <a:t>e i2c stuff? </a:t>
            </a:r>
            <a:r>
              <a:rPr lang="en-US" sz="1600" b="1" dirty="0">
                <a:solidFill>
                  <a:schemeClr val="accent4"/>
                </a:solidFill>
                <a:latin typeface="Arial"/>
                <a:ea typeface="Arial"/>
                <a:cs typeface="Arial"/>
                <a:sym typeface="Arial"/>
              </a:rPr>
              <a:t>Embedded in the functions!</a:t>
            </a:r>
            <a:endParaRPr sz="1600" b="1" i="0" u="none" strike="noStrike" cap="none" dirty="0">
              <a:solidFill>
                <a:schemeClr val="accent4"/>
              </a:solidFill>
              <a:latin typeface="Arial"/>
              <a:ea typeface="Arial"/>
              <a:cs typeface="Arial"/>
              <a:sym typeface="Arial"/>
            </a:endParaRPr>
          </a:p>
        </p:txBody>
      </p:sp>
      <p:sp>
        <p:nvSpPr>
          <p:cNvPr id="413" name="Google Shape;413;p30"/>
          <p:cNvSpPr txBox="1"/>
          <p:nvPr/>
        </p:nvSpPr>
        <p:spPr>
          <a:xfrm>
            <a:off x="203199" y="4876759"/>
            <a:ext cx="10719281"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This is a simple code that lets us turn off the display.</a:t>
            </a:r>
            <a:endParaRPr sz="1600" b="0" i="0" u="none" strike="noStrike" cap="none" dirty="0">
              <a:solidFill>
                <a:schemeClr val="accent4"/>
              </a:solidFill>
              <a:latin typeface="Arial"/>
              <a:ea typeface="Arial"/>
              <a:cs typeface="Arial"/>
              <a:sym typeface="Arial"/>
            </a:endParaRPr>
          </a:p>
        </p:txBody>
      </p:sp>
      <p:pic>
        <p:nvPicPr>
          <p:cNvPr id="414" name="Google Shape;414;p30"/>
          <p:cNvPicPr preferRelativeResize="0"/>
          <p:nvPr/>
        </p:nvPicPr>
        <p:blipFill rotWithShape="1">
          <a:blip r:embed="rId3">
            <a:alphaModFix/>
          </a:blip>
          <a:srcRect/>
          <a:stretch/>
        </p:blipFill>
        <p:spPr>
          <a:xfrm>
            <a:off x="511580" y="2192773"/>
            <a:ext cx="11168840" cy="238374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accent1"/>
              </a:buClr>
              <a:buSzPts val="1800"/>
              <a:buNone/>
            </a:pPr>
            <a:r>
              <a:rPr lang="en-US"/>
              <a:t>INSIGHTS</a:t>
            </a:r>
            <a:endParaRPr/>
          </a:p>
        </p:txBody>
      </p:sp>
      <p:pic>
        <p:nvPicPr>
          <p:cNvPr id="421" name="Google Shape;421;p31"/>
          <p:cNvPicPr preferRelativeResize="0"/>
          <p:nvPr/>
        </p:nvPicPr>
        <p:blipFill rotWithShape="1">
          <a:blip r:embed="rId3">
            <a:alphaModFix/>
          </a:blip>
          <a:srcRect t="7664"/>
          <a:stretch/>
        </p:blipFill>
        <p:spPr>
          <a:xfrm>
            <a:off x="1373624" y="1401199"/>
            <a:ext cx="9444752" cy="4919012"/>
          </a:xfrm>
          <a:prstGeom prst="rect">
            <a:avLst/>
          </a:prstGeom>
          <a:noFill/>
          <a:ln>
            <a:noFill/>
          </a:ln>
        </p:spPr>
      </p:pic>
      <p:sp>
        <p:nvSpPr>
          <p:cNvPr id="422" name="Google Shape;422;p31"/>
          <p:cNvSpPr/>
          <p:nvPr/>
        </p:nvSpPr>
        <p:spPr>
          <a:xfrm>
            <a:off x="7404327" y="5349117"/>
            <a:ext cx="2660651" cy="363766"/>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23" name="Google Shape;423;p31"/>
          <p:cNvSpPr txBox="1"/>
          <p:nvPr/>
        </p:nvSpPr>
        <p:spPr>
          <a:xfrm>
            <a:off x="1677496" y="6150934"/>
            <a:ext cx="885455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0" i="0" u="none" strike="noStrike" cap="none" dirty="0">
                <a:solidFill>
                  <a:schemeClr val="accent4"/>
                </a:solidFill>
                <a:latin typeface="Arial"/>
                <a:ea typeface="Arial"/>
                <a:cs typeface="Arial"/>
                <a:sym typeface="Arial"/>
              </a:rPr>
              <a:t>Table 9-1, page 28, </a:t>
            </a:r>
            <a:r>
              <a:rPr lang="en-US" sz="1600" b="0" i="0" u="sng" strike="noStrike" cap="none" dirty="0">
                <a:solidFill>
                  <a:schemeClr val="accent4"/>
                </a:solidFill>
                <a:latin typeface="Arial"/>
                <a:ea typeface="Arial"/>
                <a:cs typeface="Arial"/>
                <a:sym typeface="Arial"/>
                <a:hlinkClick r:id="rId4">
                  <a:extLst>
                    <a:ext uri="{A12FA001-AC4F-418D-AE19-62706E023703}">
                      <ahyp:hlinkClr xmlns:ahyp="http://schemas.microsoft.com/office/drawing/2018/hyperlinkcolor" val="tx"/>
                    </a:ext>
                  </a:extLst>
                </a:hlinkClick>
              </a:rPr>
              <a:t>SSD1306 </a:t>
            </a:r>
            <a:r>
              <a:rPr lang="en-US" sz="1600" b="0" i="0" u="sng" strike="noStrike" cap="none" dirty="0" err="1">
                <a:solidFill>
                  <a:schemeClr val="accent4"/>
                </a:solidFill>
                <a:latin typeface="Arial"/>
                <a:ea typeface="Arial"/>
                <a:cs typeface="Arial"/>
                <a:sym typeface="Arial"/>
                <a:hlinkClick r:id="rId4">
                  <a:extLst>
                    <a:ext uri="{A12FA001-AC4F-418D-AE19-62706E023703}">
                      <ahyp:hlinkClr xmlns:ahyp="http://schemas.microsoft.com/office/drawing/2018/hyperlinkcolor" val="tx"/>
                    </a:ext>
                  </a:extLst>
                </a:hlinkClick>
              </a:rPr>
              <a:t>Oled</a:t>
            </a:r>
            <a:r>
              <a:rPr lang="en-US" sz="1600" b="0" i="0" u="sng" strike="noStrike" cap="none" dirty="0">
                <a:solidFill>
                  <a:schemeClr val="accent4"/>
                </a:solidFill>
                <a:latin typeface="Arial"/>
                <a:ea typeface="Arial"/>
                <a:cs typeface="Arial"/>
                <a:sym typeface="Arial"/>
                <a:hlinkClick r:id="rId4">
                  <a:extLst>
                    <a:ext uri="{A12FA001-AC4F-418D-AE19-62706E023703}">
                      <ahyp:hlinkClr xmlns:ahyp="http://schemas.microsoft.com/office/drawing/2018/hyperlinkcolor" val="tx"/>
                    </a:ext>
                  </a:extLst>
                </a:hlinkClick>
              </a:rPr>
              <a:t> driver </a:t>
            </a:r>
            <a:r>
              <a:rPr lang="en-US" sz="1600" u="sng" dirty="0">
                <a:solidFill>
                  <a:schemeClr val="accent4"/>
                </a:solidFill>
                <a:latin typeface="Arial"/>
                <a:ea typeface="Arial"/>
                <a:cs typeface="Arial"/>
                <a:sym typeface="Arial"/>
                <a:hlinkClick r:id="rId4">
                  <a:extLst>
                    <a:ext uri="{A12FA001-AC4F-418D-AE19-62706E023703}">
                      <ahyp:hlinkClr xmlns:ahyp="http://schemas.microsoft.com/office/drawing/2018/hyperlinkcolor" val="tx"/>
                    </a:ext>
                  </a:extLst>
                </a:hlinkClick>
              </a:rPr>
              <a:t>Datasheet</a:t>
            </a:r>
            <a:r>
              <a:rPr lang="en-US" sz="1600" b="0" i="0" u="none" strike="noStrike" cap="none" dirty="0">
                <a:solidFill>
                  <a:schemeClr val="accent4"/>
                </a:solidFill>
                <a:latin typeface="Arial"/>
                <a:ea typeface="Arial"/>
                <a:cs typeface="Arial"/>
                <a:sym typeface="Arial"/>
              </a:rPr>
              <a:t>.</a:t>
            </a:r>
            <a:endParaRPr sz="1600" b="0" i="0" u="none" strike="noStrike" cap="none" dirty="0">
              <a:solidFill>
                <a:schemeClr val="accent4"/>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2"/>
          <p:cNvSpPr txBox="1">
            <a:spLocks noGrp="1"/>
          </p:cNvSpPr>
          <p:nvPr>
            <p:ph type="title"/>
          </p:nvPr>
        </p:nvSpPr>
        <p:spPr>
          <a:xfrm>
            <a:off x="203200" y="228600"/>
            <a:ext cx="3132058" cy="8382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SzPct val="111111"/>
              <a:buNone/>
            </a:pPr>
            <a:r>
              <a:rPr lang="en-US"/>
              <a:t>Learn by doing</a:t>
            </a:r>
            <a:endParaRPr/>
          </a:p>
        </p:txBody>
      </p:sp>
      <p:sp>
        <p:nvSpPr>
          <p:cNvPr id="430" name="Google Shape;430;p32"/>
          <p:cNvSpPr txBox="1">
            <a:spLocks noGrp="1"/>
          </p:cNvSpPr>
          <p:nvPr>
            <p:ph type="body" idx="1"/>
          </p:nvPr>
        </p:nvSpPr>
        <p:spPr>
          <a:xfrm>
            <a:off x="551275" y="1316782"/>
            <a:ext cx="11089449" cy="90581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600"/>
              </a:spcBef>
              <a:spcAft>
                <a:spcPts val="0"/>
              </a:spcAft>
              <a:buSzPts val="1400"/>
              <a:buNone/>
            </a:pPr>
            <a:r>
              <a:rPr lang="en-US" dirty="0">
                <a:solidFill>
                  <a:schemeClr val="accent3"/>
                </a:solidFill>
              </a:rPr>
              <a:t>For more info read “Using STM32 SPI with </a:t>
            </a:r>
            <a:r>
              <a:rPr lang="en-US" dirty="0" err="1">
                <a:solidFill>
                  <a:schemeClr val="accent3"/>
                </a:solidFill>
              </a:rPr>
              <a:t>ChibiOS</a:t>
            </a:r>
            <a:r>
              <a:rPr lang="en-US" dirty="0">
                <a:solidFill>
                  <a:schemeClr val="accent3"/>
                </a:solidFill>
              </a:rPr>
              <a:t>” and “Using STM32 I2C with </a:t>
            </a:r>
            <a:r>
              <a:rPr lang="en-US" dirty="0" err="1">
                <a:solidFill>
                  <a:schemeClr val="accent3"/>
                </a:solidFill>
              </a:rPr>
              <a:t>ChibiOS</a:t>
            </a:r>
            <a:r>
              <a:rPr lang="en-US" dirty="0">
                <a:solidFill>
                  <a:schemeClr val="accent3"/>
                </a:solidFill>
              </a:rPr>
              <a:t>” on www.playembedded.org</a:t>
            </a:r>
            <a:endParaRPr dirty="0">
              <a:solidFill>
                <a:schemeClr val="accent3"/>
              </a:solidFill>
            </a:endParaRPr>
          </a:p>
        </p:txBody>
      </p:sp>
      <p:pic>
        <p:nvPicPr>
          <p:cNvPr id="431" name="Google Shape;431;p32">
            <a:hlinkClick r:id="rId3"/>
          </p:cNvPr>
          <p:cNvPicPr preferRelativeResize="0">
            <a:picLocks noGrp="1"/>
          </p:cNvPicPr>
          <p:nvPr>
            <p:ph type="pic" idx="2"/>
          </p:nvPr>
        </p:nvPicPr>
        <p:blipFill rotWithShape="1">
          <a:blip r:embed="rId4">
            <a:alphaModFix/>
          </a:blip>
          <a:srcRect/>
          <a:stretch/>
        </p:blipFill>
        <p:spPr>
          <a:xfrm>
            <a:off x="1575485" y="2635950"/>
            <a:ext cx="3154363" cy="3154362"/>
          </a:xfrm>
          <a:prstGeom prst="rect">
            <a:avLst/>
          </a:prstGeom>
          <a:noFill/>
          <a:ln>
            <a:noFill/>
          </a:ln>
        </p:spPr>
      </p:pic>
      <p:pic>
        <p:nvPicPr>
          <p:cNvPr id="432" name="Google Shape;432;p32">
            <a:hlinkClick r:id="rId5"/>
          </p:cNvPr>
          <p:cNvPicPr preferRelativeResize="0"/>
          <p:nvPr/>
        </p:nvPicPr>
        <p:blipFill rotWithShape="1">
          <a:blip r:embed="rId6">
            <a:alphaModFix/>
          </a:blip>
          <a:srcRect/>
          <a:stretch/>
        </p:blipFill>
        <p:spPr>
          <a:xfrm>
            <a:off x="7501624" y="2635949"/>
            <a:ext cx="3154363" cy="3154363"/>
          </a:xfrm>
          <a:prstGeom prst="rect">
            <a:avLst/>
          </a:prstGeom>
          <a:noFill/>
          <a:ln>
            <a:noFill/>
          </a:ln>
        </p:spPr>
      </p:pic>
      <p:sp>
        <p:nvSpPr>
          <p:cNvPr id="433" name="Google Shape;433;p32">
            <a:hlinkClick r:id="rId3"/>
          </p:cNvPr>
          <p:cNvSpPr txBox="1"/>
          <p:nvPr/>
        </p:nvSpPr>
        <p:spPr>
          <a:xfrm>
            <a:off x="2680554" y="5337407"/>
            <a:ext cx="944224" cy="90581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1"/>
              </a:buClr>
              <a:buSzPts val="3600"/>
              <a:buFont typeface="Arial"/>
              <a:buNone/>
            </a:pPr>
            <a:r>
              <a:rPr lang="en-US" sz="3600" b="0" i="0" dirty="0">
                <a:solidFill>
                  <a:schemeClr val="accent3"/>
                </a:solidFill>
                <a:latin typeface="Arial" panose="020B0604020202020204" pitchFamily="34" charset="0"/>
                <a:ea typeface="Calibri"/>
                <a:cs typeface="Arial" panose="020B0604020202020204" pitchFamily="34" charset="0"/>
                <a:sym typeface="Calibri"/>
              </a:rPr>
              <a:t>SPI</a:t>
            </a:r>
            <a:endParaRPr dirty="0">
              <a:solidFill>
                <a:schemeClr val="accent3"/>
              </a:solidFill>
            </a:endParaRPr>
          </a:p>
        </p:txBody>
      </p:sp>
      <p:sp>
        <p:nvSpPr>
          <p:cNvPr id="434" name="Google Shape;434;p32">
            <a:hlinkClick r:id="rId5"/>
          </p:cNvPr>
          <p:cNvSpPr txBox="1"/>
          <p:nvPr/>
        </p:nvSpPr>
        <p:spPr>
          <a:xfrm>
            <a:off x="8578085" y="5337407"/>
            <a:ext cx="1001440" cy="90581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1"/>
              </a:buClr>
              <a:buSzPts val="3600"/>
              <a:buFont typeface="Arial"/>
              <a:buNone/>
            </a:pPr>
            <a:r>
              <a:rPr lang="en-US" sz="3600" b="0" i="0" dirty="0">
                <a:solidFill>
                  <a:schemeClr val="accent3"/>
                </a:solidFill>
                <a:latin typeface="Arial" panose="020B0604020202020204" pitchFamily="34" charset="0"/>
                <a:ea typeface="Calibri"/>
                <a:cs typeface="Arial" panose="020B0604020202020204" pitchFamily="34" charset="0"/>
                <a:sym typeface="Calibri"/>
              </a:rPr>
              <a:t>I2C</a:t>
            </a:r>
            <a:endParaRPr dirty="0">
              <a:solidFill>
                <a:schemeClr val="accent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4"/>
          <p:cNvSpPr txBox="1"/>
          <p:nvPr/>
        </p:nvSpPr>
        <p:spPr>
          <a:xfrm>
            <a:off x="163232" y="329283"/>
            <a:ext cx="11089449" cy="72159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accent1"/>
              </a:buClr>
              <a:buSzPts val="3600"/>
              <a:buFont typeface="Arial"/>
              <a:buNone/>
            </a:pPr>
            <a:r>
              <a:rPr lang="en-US" sz="3600" b="0" i="0" u="none" strike="noStrike" cap="none" dirty="0">
                <a:solidFill>
                  <a:schemeClr val="accent1"/>
                </a:solidFill>
                <a:latin typeface="Arial"/>
                <a:ea typeface="Arial"/>
                <a:cs typeface="Arial"/>
                <a:sym typeface="Arial"/>
              </a:rPr>
              <a:t>SINGLE MASTER SINGLE SLAVE</a:t>
            </a:r>
            <a:endParaRPr sz="3600" b="0" i="0" u="none" strike="noStrike" cap="none" dirty="0">
              <a:solidFill>
                <a:schemeClr val="accent1"/>
              </a:solidFill>
              <a:latin typeface="Arial"/>
              <a:ea typeface="Arial"/>
              <a:cs typeface="Arial"/>
              <a:sym typeface="Arial"/>
            </a:endParaRPr>
          </a:p>
        </p:txBody>
      </p:sp>
      <p:pic>
        <p:nvPicPr>
          <p:cNvPr id="139" name="Google Shape;139;p4"/>
          <p:cNvPicPr preferRelativeResize="0"/>
          <p:nvPr/>
        </p:nvPicPr>
        <p:blipFill rotWithShape="1">
          <a:blip r:embed="rId3">
            <a:alphaModFix/>
          </a:blip>
          <a:srcRect/>
          <a:stretch/>
        </p:blipFill>
        <p:spPr>
          <a:xfrm>
            <a:off x="219075" y="2523949"/>
            <a:ext cx="11753850" cy="276254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5"/>
          <p:cNvSpPr txBox="1"/>
          <p:nvPr/>
        </p:nvSpPr>
        <p:spPr>
          <a:xfrm>
            <a:off x="163232" y="329283"/>
            <a:ext cx="11089449" cy="72159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accent1"/>
              </a:buClr>
              <a:buSzPts val="3600"/>
              <a:buFont typeface="Arial"/>
              <a:buNone/>
            </a:pPr>
            <a:r>
              <a:rPr lang="en-US" sz="3600" b="0" i="0" u="none" strike="noStrike" cap="none" dirty="0">
                <a:solidFill>
                  <a:schemeClr val="accent1"/>
                </a:solidFill>
                <a:latin typeface="Arial"/>
                <a:ea typeface="Arial"/>
                <a:cs typeface="Arial"/>
                <a:sym typeface="Arial"/>
              </a:rPr>
              <a:t>SERIAL PERIPHERAL INTERFACE</a:t>
            </a:r>
            <a:endParaRPr sz="3600" b="0" i="0" u="none" strike="noStrike" cap="none" dirty="0">
              <a:solidFill>
                <a:schemeClr val="accent1"/>
              </a:solidFill>
              <a:latin typeface="Arial"/>
              <a:ea typeface="Arial"/>
              <a:cs typeface="Arial"/>
              <a:sym typeface="Arial"/>
            </a:endParaRPr>
          </a:p>
        </p:txBody>
      </p:sp>
      <p:sp>
        <p:nvSpPr>
          <p:cNvPr id="146" name="Google Shape;146;p5"/>
          <p:cNvSpPr txBox="1"/>
          <p:nvPr/>
        </p:nvSpPr>
        <p:spPr>
          <a:xfrm>
            <a:off x="533400" y="1586044"/>
            <a:ext cx="10719281"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The clock signal is generated by one of the endpoint and provided to the others through a specific line (CLK).</a:t>
            </a:r>
            <a:endParaRPr sz="1600" b="0" i="0" u="none" strike="noStrike" cap="none" dirty="0">
              <a:solidFill>
                <a:schemeClr val="accent4"/>
              </a:solidFill>
              <a:latin typeface="Arial"/>
              <a:ea typeface="Arial"/>
              <a:cs typeface="Arial"/>
              <a:sym typeface="Arial"/>
            </a:endParaRPr>
          </a:p>
        </p:txBody>
      </p:sp>
      <p:sp>
        <p:nvSpPr>
          <p:cNvPr id="147" name="Google Shape;147;p5"/>
          <p:cNvSpPr txBox="1"/>
          <p:nvPr/>
        </p:nvSpPr>
        <p:spPr>
          <a:xfrm>
            <a:off x="533400" y="2201984"/>
            <a:ext cx="10719281"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The one which generates the clock is named Master while the other Slaves.</a:t>
            </a:r>
            <a:endParaRPr sz="1600" b="0" i="0" u="none" strike="noStrike" cap="none" dirty="0">
              <a:solidFill>
                <a:schemeClr val="accent4"/>
              </a:solidFill>
              <a:latin typeface="Arial"/>
              <a:ea typeface="Arial"/>
              <a:cs typeface="Arial"/>
              <a:sym typeface="Arial"/>
            </a:endParaRPr>
          </a:p>
        </p:txBody>
      </p:sp>
      <p:sp>
        <p:nvSpPr>
          <p:cNvPr id="148" name="Google Shape;148;p5"/>
          <p:cNvSpPr txBox="1"/>
          <p:nvPr/>
        </p:nvSpPr>
        <p:spPr>
          <a:xfrm>
            <a:off x="533400" y="2817924"/>
            <a:ext cx="10719281" cy="113877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The SPI requires two data lines:</a:t>
            </a:r>
            <a:endParaRPr dirty="0">
              <a:solidFill>
                <a:schemeClr val="accent4"/>
              </a:solidFill>
            </a:endParaRPr>
          </a:p>
          <a:p>
            <a:pPr marL="742950" marR="0" lvl="1" indent="-285750" algn="l" rtl="0">
              <a:spcBef>
                <a:spcPts val="120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The Master Output Slave Input, often shorted as MOSI or SDO which stands for Serial Data Output.</a:t>
            </a:r>
            <a:endParaRPr dirty="0">
              <a:solidFill>
                <a:schemeClr val="accent4"/>
              </a:solidFill>
            </a:endParaRPr>
          </a:p>
          <a:p>
            <a:pPr marL="742950" marR="0" lvl="1" indent="-285750" algn="l" rtl="0">
              <a:spcBef>
                <a:spcPts val="120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The Master Input Slave Output, often shorted as MISO or SDI which stands for Serial Data Input.</a:t>
            </a:r>
            <a:endParaRPr sz="1600" b="0" i="0" u="none" strike="noStrike" cap="none" dirty="0">
              <a:solidFill>
                <a:schemeClr val="accent4"/>
              </a:solidFill>
              <a:latin typeface="Arial"/>
              <a:ea typeface="Arial"/>
              <a:cs typeface="Arial"/>
              <a:sym typeface="Arial"/>
            </a:endParaRPr>
          </a:p>
        </p:txBody>
      </p:sp>
      <p:sp>
        <p:nvSpPr>
          <p:cNvPr id="149" name="Google Shape;149;p5"/>
          <p:cNvSpPr txBox="1"/>
          <p:nvPr/>
        </p:nvSpPr>
        <p:spPr>
          <a:xfrm>
            <a:off x="533399" y="4231970"/>
            <a:ext cx="10719281"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 The SPI communication uses an additional wire (</a:t>
            </a:r>
            <a:r>
              <a:rPr lang="en-US" sz="1600" b="0" i="0" u="none" strike="noStrike" cap="none" dirty="0" err="1">
                <a:solidFill>
                  <a:schemeClr val="accent4"/>
                </a:solidFill>
                <a:latin typeface="Arial"/>
                <a:ea typeface="Arial"/>
                <a:cs typeface="Arial"/>
                <a:sym typeface="Arial"/>
              </a:rPr>
              <a:t>nCS</a:t>
            </a:r>
            <a:r>
              <a:rPr lang="en-US" sz="1600" b="0" i="0" u="none" strike="noStrike" cap="none" dirty="0">
                <a:solidFill>
                  <a:schemeClr val="accent4"/>
                </a:solidFill>
                <a:latin typeface="Arial"/>
                <a:ea typeface="Arial"/>
                <a:cs typeface="Arial"/>
                <a:sym typeface="Arial"/>
              </a:rPr>
              <a:t>) for each slave to address them.</a:t>
            </a:r>
            <a:endParaRPr sz="1600" b="0" i="0" u="none" strike="noStrike" cap="none" dirty="0">
              <a:solidFill>
                <a:schemeClr val="accent4"/>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6"/>
          <p:cNvSpPr txBox="1"/>
          <p:nvPr/>
        </p:nvSpPr>
        <p:spPr>
          <a:xfrm>
            <a:off x="163232" y="329283"/>
            <a:ext cx="11089449" cy="72159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accent1"/>
              </a:buClr>
              <a:buSzPts val="3600"/>
              <a:buFont typeface="Arial"/>
              <a:buNone/>
            </a:pPr>
            <a:r>
              <a:rPr lang="en-US" sz="3600" b="0" i="0" u="none" strike="noStrike" cap="none" dirty="0">
                <a:solidFill>
                  <a:schemeClr val="accent1"/>
                </a:solidFill>
                <a:latin typeface="Arial"/>
                <a:ea typeface="Arial"/>
                <a:cs typeface="Arial"/>
                <a:sym typeface="Arial"/>
              </a:rPr>
              <a:t>SINGLE MASTER MULTIPLE SLAVE</a:t>
            </a:r>
            <a:endParaRPr sz="3600" b="0" i="0" u="none" strike="noStrike" cap="none" dirty="0">
              <a:solidFill>
                <a:schemeClr val="accent1"/>
              </a:solidFill>
              <a:latin typeface="Arial"/>
              <a:ea typeface="Arial"/>
              <a:cs typeface="Arial"/>
              <a:sym typeface="Arial"/>
            </a:endParaRPr>
          </a:p>
        </p:txBody>
      </p:sp>
      <p:pic>
        <p:nvPicPr>
          <p:cNvPr id="155" name="Google Shape;155;p6"/>
          <p:cNvPicPr preferRelativeResize="0"/>
          <p:nvPr/>
        </p:nvPicPr>
        <p:blipFill rotWithShape="1">
          <a:blip r:embed="rId3">
            <a:alphaModFix/>
          </a:blip>
          <a:srcRect/>
          <a:stretch/>
        </p:blipFill>
        <p:spPr>
          <a:xfrm>
            <a:off x="219075" y="2564178"/>
            <a:ext cx="11753850" cy="268208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7"/>
          <p:cNvSpPr txBox="1"/>
          <p:nvPr/>
        </p:nvSpPr>
        <p:spPr>
          <a:xfrm>
            <a:off x="163233" y="329283"/>
            <a:ext cx="7801192" cy="721590"/>
          </a:xfrm>
          <a:prstGeom prst="rect">
            <a:avLst/>
          </a:prstGeom>
          <a:noFill/>
          <a:ln>
            <a:noFill/>
          </a:ln>
        </p:spPr>
        <p:txBody>
          <a:bodyPr spcFirstLastPara="1" wrap="square" lIns="91425" tIns="45700" rIns="91425" bIns="45700" anchor="ctr" anchorCtr="0">
            <a:normAutofit fontScale="85000" lnSpcReduction="10000"/>
          </a:bodyPr>
          <a:lstStyle/>
          <a:p>
            <a:pPr marL="0" marR="0" lvl="0" indent="0" algn="l" rtl="0">
              <a:spcBef>
                <a:spcPts val="0"/>
              </a:spcBef>
              <a:spcAft>
                <a:spcPts val="0"/>
              </a:spcAft>
              <a:buClr>
                <a:schemeClr val="accent1"/>
              </a:buClr>
              <a:buSzPts val="3600"/>
              <a:buFont typeface="Arial"/>
              <a:buNone/>
            </a:pPr>
            <a:r>
              <a:rPr lang="en-US" sz="3600" b="0" i="0" u="none" strike="noStrike" cap="none" dirty="0">
                <a:solidFill>
                  <a:schemeClr val="accent1"/>
                </a:solidFill>
                <a:latin typeface="Arial"/>
                <a:ea typeface="Arial"/>
                <a:cs typeface="Arial"/>
                <a:sym typeface="Arial"/>
              </a:rPr>
              <a:t>CHIBIOS SPI DRIVER: INTRODUCTION</a:t>
            </a:r>
            <a:endParaRPr sz="3600" b="0" i="0" u="none" strike="noStrike" cap="none" dirty="0">
              <a:solidFill>
                <a:schemeClr val="accent1"/>
              </a:solidFill>
              <a:latin typeface="Arial"/>
              <a:ea typeface="Arial"/>
              <a:cs typeface="Arial"/>
              <a:sym typeface="Arial"/>
            </a:endParaRPr>
          </a:p>
        </p:txBody>
      </p:sp>
      <p:sp>
        <p:nvSpPr>
          <p:cNvPr id="162" name="Google Shape;162;p7"/>
          <p:cNvSpPr txBox="1"/>
          <p:nvPr/>
        </p:nvSpPr>
        <p:spPr>
          <a:xfrm>
            <a:off x="348315" y="3213100"/>
            <a:ext cx="10719281" cy="58477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Each API of the SPI Driver starts with the prefix “</a:t>
            </a:r>
            <a:r>
              <a:rPr lang="en-US" sz="1600" b="1" i="0" u="none" strike="noStrike" cap="none" dirty="0" err="1">
                <a:solidFill>
                  <a:schemeClr val="accent4"/>
                </a:solidFill>
                <a:latin typeface="Arial"/>
                <a:ea typeface="Arial"/>
                <a:cs typeface="Arial"/>
                <a:sym typeface="Arial"/>
              </a:rPr>
              <a:t>spi</a:t>
            </a:r>
            <a:r>
              <a:rPr lang="en-US" sz="1600" b="0" i="0" u="none" strike="noStrike" cap="none" dirty="0">
                <a:solidFill>
                  <a:schemeClr val="accent4"/>
                </a:solidFill>
                <a:latin typeface="Arial"/>
                <a:ea typeface="Arial"/>
                <a:cs typeface="Arial"/>
                <a:sym typeface="Arial"/>
              </a:rPr>
              <a:t>”. Function names are camel-case, pre-processor constants uppercase and variables lowercase.</a:t>
            </a:r>
            <a:endParaRPr sz="1600" b="0" i="0" u="none" strike="noStrike" cap="none" dirty="0">
              <a:solidFill>
                <a:schemeClr val="accent4"/>
              </a:solidFill>
              <a:latin typeface="Arial"/>
              <a:ea typeface="Arial"/>
              <a:cs typeface="Arial"/>
              <a:sym typeface="Arial"/>
            </a:endParaRPr>
          </a:p>
        </p:txBody>
      </p:sp>
      <p:sp>
        <p:nvSpPr>
          <p:cNvPr id="163" name="Google Shape;163;p7"/>
          <p:cNvSpPr txBox="1"/>
          <p:nvPr/>
        </p:nvSpPr>
        <p:spPr>
          <a:xfrm>
            <a:off x="348314" y="4000500"/>
            <a:ext cx="11637562"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The whole </a:t>
            </a:r>
            <a:r>
              <a:rPr lang="en-US" sz="1600" b="1" i="0" u="none" strike="noStrike" cap="none" dirty="0">
                <a:solidFill>
                  <a:schemeClr val="accent4"/>
                </a:solidFill>
                <a:latin typeface="Arial"/>
                <a:ea typeface="Arial"/>
                <a:cs typeface="Arial"/>
                <a:sym typeface="Arial"/>
              </a:rPr>
              <a:t>driver subsystem </a:t>
            </a:r>
            <a:r>
              <a:rPr lang="en-US" sz="1600" b="0" i="0" u="none" strike="noStrike" cap="none" dirty="0">
                <a:solidFill>
                  <a:schemeClr val="accent4"/>
                </a:solidFill>
                <a:latin typeface="Arial"/>
                <a:ea typeface="Arial"/>
                <a:cs typeface="Arial"/>
                <a:sym typeface="Arial"/>
              </a:rPr>
              <a:t>can be enabled through the proper switch in the </a:t>
            </a:r>
            <a:r>
              <a:rPr lang="en-US" sz="1600" b="0" i="0" u="none" strike="noStrike" cap="none" dirty="0" err="1">
                <a:solidFill>
                  <a:schemeClr val="accent4"/>
                </a:solidFill>
                <a:latin typeface="Arial"/>
                <a:ea typeface="Arial"/>
                <a:cs typeface="Arial"/>
                <a:sym typeface="Arial"/>
              </a:rPr>
              <a:t>halconf.h</a:t>
            </a:r>
            <a:r>
              <a:rPr lang="en-US" sz="1600" b="0" i="0" u="none" strike="noStrike" cap="none" dirty="0">
                <a:solidFill>
                  <a:schemeClr val="accent4"/>
                </a:solidFill>
                <a:latin typeface="Arial"/>
                <a:ea typeface="Arial"/>
                <a:cs typeface="Arial"/>
                <a:sym typeface="Arial"/>
              </a:rPr>
              <a:t> (HAL_USE_SPI).</a:t>
            </a:r>
            <a:endParaRPr sz="1600" b="0" i="0" u="none" strike="noStrike" cap="none" dirty="0">
              <a:solidFill>
                <a:schemeClr val="accent4"/>
              </a:solidFill>
              <a:latin typeface="Arial"/>
              <a:ea typeface="Arial"/>
              <a:cs typeface="Arial"/>
              <a:sym typeface="Arial"/>
            </a:endParaRPr>
          </a:p>
        </p:txBody>
      </p:sp>
      <p:sp>
        <p:nvSpPr>
          <p:cNvPr id="164" name="Google Shape;164;p7"/>
          <p:cNvSpPr txBox="1"/>
          <p:nvPr/>
        </p:nvSpPr>
        <p:spPr>
          <a:xfrm>
            <a:off x="348314" y="4541679"/>
            <a:ext cx="10719281"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To use the driver we have then to assign a </a:t>
            </a:r>
            <a:r>
              <a:rPr lang="en-US" sz="1600" b="1" i="0" u="none" strike="noStrike" cap="none" dirty="0">
                <a:solidFill>
                  <a:schemeClr val="accent4"/>
                </a:solidFill>
                <a:latin typeface="Arial"/>
                <a:ea typeface="Arial"/>
                <a:cs typeface="Arial"/>
                <a:sym typeface="Arial"/>
              </a:rPr>
              <a:t>SPI peripheral </a:t>
            </a:r>
            <a:r>
              <a:rPr lang="en-US" sz="1600" b="0" i="0" u="none" strike="noStrike" cap="none" dirty="0">
                <a:solidFill>
                  <a:schemeClr val="accent4"/>
                </a:solidFill>
                <a:latin typeface="Arial"/>
                <a:ea typeface="Arial"/>
                <a:cs typeface="Arial"/>
                <a:sym typeface="Arial"/>
              </a:rPr>
              <a:t>acting on </a:t>
            </a:r>
            <a:r>
              <a:rPr lang="en-US" sz="1600" b="0" i="0" u="none" strike="noStrike" cap="none" dirty="0" err="1">
                <a:solidFill>
                  <a:schemeClr val="accent4"/>
                </a:solidFill>
                <a:latin typeface="Arial"/>
                <a:ea typeface="Arial"/>
                <a:cs typeface="Arial"/>
                <a:sym typeface="Arial"/>
              </a:rPr>
              <a:t>mcuconf.h</a:t>
            </a:r>
            <a:r>
              <a:rPr lang="en-US" sz="1600" b="0" i="0" u="none" strike="noStrike" cap="none" dirty="0">
                <a:solidFill>
                  <a:schemeClr val="accent4"/>
                </a:solidFill>
                <a:latin typeface="Arial"/>
                <a:ea typeface="Arial"/>
                <a:cs typeface="Arial"/>
                <a:sym typeface="Arial"/>
              </a:rPr>
              <a:t>.</a:t>
            </a:r>
            <a:endParaRPr sz="1600" b="0" i="0" u="none" strike="noStrike" cap="none" dirty="0">
              <a:solidFill>
                <a:schemeClr val="accent4"/>
              </a:solidFill>
              <a:latin typeface="Arial"/>
              <a:ea typeface="Arial"/>
              <a:cs typeface="Arial"/>
              <a:sym typeface="Arial"/>
            </a:endParaRPr>
          </a:p>
        </p:txBody>
      </p:sp>
      <p:sp>
        <p:nvSpPr>
          <p:cNvPr id="165" name="Google Shape;165;p7"/>
          <p:cNvSpPr txBox="1"/>
          <p:nvPr/>
        </p:nvSpPr>
        <p:spPr>
          <a:xfrm>
            <a:off x="348314" y="5082858"/>
            <a:ext cx="10719281"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Assigning a peripheral to the driver a new object (</a:t>
            </a:r>
            <a:r>
              <a:rPr lang="en-US" sz="1600" b="0" i="0" u="none" strike="noStrike" cap="none" dirty="0" err="1">
                <a:solidFill>
                  <a:schemeClr val="accent4"/>
                </a:solidFill>
                <a:latin typeface="Arial"/>
                <a:ea typeface="Arial"/>
                <a:cs typeface="Arial"/>
                <a:sym typeface="Arial"/>
              </a:rPr>
              <a:t>SPIDx</a:t>
            </a:r>
            <a:r>
              <a:rPr lang="en-US" sz="1600" b="0" i="0" u="none" strike="noStrike" cap="none" dirty="0">
                <a:solidFill>
                  <a:schemeClr val="accent4"/>
                </a:solidFill>
                <a:latin typeface="Arial"/>
                <a:ea typeface="Arial"/>
                <a:cs typeface="Arial"/>
                <a:sym typeface="Arial"/>
              </a:rPr>
              <a:t>) will become available.</a:t>
            </a:r>
            <a:endParaRPr sz="1600" b="0" i="0" u="none" strike="noStrike" cap="none" dirty="0">
              <a:solidFill>
                <a:schemeClr val="accent4"/>
              </a:solidFill>
              <a:latin typeface="Arial"/>
              <a:ea typeface="Arial"/>
              <a:cs typeface="Arial"/>
              <a:sym typeface="Arial"/>
            </a:endParaRPr>
          </a:p>
        </p:txBody>
      </p:sp>
      <p:sp>
        <p:nvSpPr>
          <p:cNvPr id="166" name="Google Shape;166;p7"/>
          <p:cNvSpPr txBox="1"/>
          <p:nvPr/>
        </p:nvSpPr>
        <p:spPr>
          <a:xfrm>
            <a:off x="348313" y="5624261"/>
            <a:ext cx="10719281"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Each </a:t>
            </a:r>
            <a:r>
              <a:rPr lang="en-US" sz="1600" b="0" i="0" u="none" strike="noStrike" cap="none" dirty="0" err="1">
                <a:solidFill>
                  <a:schemeClr val="accent4"/>
                </a:solidFill>
                <a:latin typeface="Arial"/>
                <a:ea typeface="Arial"/>
                <a:cs typeface="Arial"/>
                <a:sym typeface="Arial"/>
              </a:rPr>
              <a:t>SPIDx</a:t>
            </a:r>
            <a:r>
              <a:rPr lang="en-US" sz="1600" b="0" i="0" u="none" strike="noStrike" cap="none" dirty="0">
                <a:solidFill>
                  <a:schemeClr val="accent4"/>
                </a:solidFill>
                <a:latin typeface="Arial"/>
                <a:ea typeface="Arial"/>
                <a:cs typeface="Arial"/>
                <a:sym typeface="Arial"/>
              </a:rPr>
              <a:t> object represent a driver which implements a Finite State Machine.</a:t>
            </a:r>
            <a:endParaRPr sz="1600" b="0" i="0" u="none" strike="noStrike" cap="none" dirty="0">
              <a:solidFill>
                <a:schemeClr val="accent4"/>
              </a:solidFill>
              <a:latin typeface="Arial"/>
              <a:ea typeface="Arial"/>
              <a:cs typeface="Arial"/>
              <a:sym typeface="Arial"/>
            </a:endParaRPr>
          </a:p>
        </p:txBody>
      </p:sp>
      <p:sp>
        <p:nvSpPr>
          <p:cNvPr id="167" name="Google Shape;167;p7"/>
          <p:cNvSpPr txBox="1"/>
          <p:nvPr/>
        </p:nvSpPr>
        <p:spPr>
          <a:xfrm>
            <a:off x="348315" y="1562600"/>
            <a:ext cx="10719281" cy="113877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The </a:t>
            </a:r>
            <a:r>
              <a:rPr lang="en-US" sz="1600" b="0" i="0" u="none" strike="noStrike" cap="none" dirty="0" err="1">
                <a:solidFill>
                  <a:schemeClr val="accent4"/>
                </a:solidFill>
                <a:latin typeface="Arial"/>
                <a:ea typeface="Arial"/>
                <a:cs typeface="Arial"/>
                <a:sym typeface="Arial"/>
              </a:rPr>
              <a:t>ChibiOS</a:t>
            </a:r>
            <a:r>
              <a:rPr lang="en-US" sz="1600" b="0" i="0" u="none" strike="noStrike" cap="none" dirty="0">
                <a:solidFill>
                  <a:schemeClr val="accent4"/>
                </a:solidFill>
                <a:latin typeface="Arial"/>
                <a:ea typeface="Arial"/>
                <a:cs typeface="Arial"/>
                <a:sym typeface="Arial"/>
              </a:rPr>
              <a:t> SPI driver exploits the SPI cell capabilities to offer:</a:t>
            </a:r>
            <a:endParaRPr dirty="0">
              <a:solidFill>
                <a:schemeClr val="accent4"/>
              </a:solidFill>
            </a:endParaRPr>
          </a:p>
          <a:p>
            <a:pPr marL="742950" marR="0" lvl="1" indent="-285750" algn="l" rtl="0">
              <a:spcBef>
                <a:spcPts val="120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Full duplex and simplex API</a:t>
            </a:r>
            <a:endParaRPr sz="1600" b="0" i="0" u="none" strike="noStrike" cap="none" dirty="0">
              <a:solidFill>
                <a:schemeClr val="accent4"/>
              </a:solidFill>
              <a:latin typeface="Arial"/>
              <a:ea typeface="Arial"/>
              <a:cs typeface="Arial"/>
              <a:sym typeface="Arial"/>
            </a:endParaRPr>
          </a:p>
          <a:p>
            <a:pPr marL="742950" marR="0" lvl="1" indent="-285750" algn="l" rtl="0">
              <a:spcBef>
                <a:spcPts val="120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Synchronous and asynchronous communication API</a:t>
            </a:r>
            <a:endParaRPr dirty="0">
              <a:solidFill>
                <a:schemeClr val="accent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8"/>
          <p:cNvSpPr txBox="1"/>
          <p:nvPr/>
        </p:nvSpPr>
        <p:spPr>
          <a:xfrm>
            <a:off x="163233" y="329283"/>
            <a:ext cx="8139520" cy="721590"/>
          </a:xfrm>
          <a:prstGeom prst="rect">
            <a:avLst/>
          </a:prstGeom>
          <a:noFill/>
          <a:ln>
            <a:noFill/>
          </a:ln>
        </p:spPr>
        <p:txBody>
          <a:bodyPr spcFirstLastPara="1" wrap="square" lIns="91425" tIns="45700" rIns="91425" bIns="45700" anchor="ctr" anchorCtr="0">
            <a:normAutofit fontScale="92500"/>
          </a:bodyPr>
          <a:lstStyle/>
          <a:p>
            <a:pPr marL="0" marR="0" lvl="0" indent="0" algn="l" rtl="0">
              <a:spcBef>
                <a:spcPts val="0"/>
              </a:spcBef>
              <a:spcAft>
                <a:spcPts val="0"/>
              </a:spcAft>
              <a:buClr>
                <a:schemeClr val="accent1"/>
              </a:buClr>
              <a:buSzPts val="3600"/>
              <a:buFont typeface="Arial"/>
              <a:buNone/>
            </a:pPr>
            <a:r>
              <a:rPr lang="en-US" sz="3600" b="0" i="0" u="none" strike="noStrike" cap="none" dirty="0">
                <a:solidFill>
                  <a:schemeClr val="accent1"/>
                </a:solidFill>
                <a:latin typeface="Arial"/>
                <a:ea typeface="Arial"/>
                <a:cs typeface="Arial"/>
                <a:sym typeface="Arial"/>
              </a:rPr>
              <a:t>CHIBIOS SPI DRIVER: INTRODUCTION</a:t>
            </a:r>
            <a:endParaRPr sz="3600" b="0" i="0" u="none" strike="noStrike" cap="none" dirty="0">
              <a:solidFill>
                <a:schemeClr val="accent1"/>
              </a:solidFill>
              <a:latin typeface="Arial"/>
              <a:ea typeface="Arial"/>
              <a:cs typeface="Arial"/>
              <a:sym typeface="Arial"/>
            </a:endParaRPr>
          </a:p>
        </p:txBody>
      </p:sp>
      <p:sp>
        <p:nvSpPr>
          <p:cNvPr id="173" name="Google Shape;173;p8"/>
          <p:cNvSpPr txBox="1"/>
          <p:nvPr/>
        </p:nvSpPr>
        <p:spPr>
          <a:xfrm>
            <a:off x="348315" y="1562600"/>
            <a:ext cx="10719281"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A driver to be used shall be initialized but this is done automatically on </a:t>
            </a:r>
            <a:r>
              <a:rPr lang="en-US" sz="1600" b="0" i="1" u="none" strike="noStrike" cap="none" dirty="0" err="1">
                <a:solidFill>
                  <a:schemeClr val="accent4"/>
                </a:solidFill>
                <a:latin typeface="Arial"/>
                <a:ea typeface="Arial"/>
                <a:cs typeface="Arial"/>
                <a:sym typeface="Arial"/>
              </a:rPr>
              <a:t>halInit</a:t>
            </a:r>
            <a:r>
              <a:rPr lang="en-US" sz="1600" b="0" i="1" u="none" strike="noStrike" cap="none" dirty="0">
                <a:solidFill>
                  <a:schemeClr val="accent4"/>
                </a:solidFill>
                <a:latin typeface="Arial"/>
                <a:ea typeface="Arial"/>
                <a:cs typeface="Arial"/>
                <a:sym typeface="Arial"/>
              </a:rPr>
              <a:t>().</a:t>
            </a:r>
            <a:endParaRPr sz="1600" b="0" i="0" u="none" strike="noStrike" cap="none" dirty="0">
              <a:solidFill>
                <a:schemeClr val="accent4"/>
              </a:solidFill>
              <a:latin typeface="Arial"/>
              <a:ea typeface="Arial"/>
              <a:cs typeface="Arial"/>
              <a:sym typeface="Arial"/>
            </a:endParaRPr>
          </a:p>
        </p:txBody>
      </p:sp>
      <p:sp>
        <p:nvSpPr>
          <p:cNvPr id="174" name="Google Shape;174;p8"/>
          <p:cNvSpPr txBox="1"/>
          <p:nvPr/>
        </p:nvSpPr>
        <p:spPr>
          <a:xfrm>
            <a:off x="348314" y="2112136"/>
            <a:ext cx="10719281"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Each driver operation can be done only if driver has been properly started. This requires a call to </a:t>
            </a:r>
            <a:r>
              <a:rPr lang="en-US" sz="1600" b="0" i="1" u="none" strike="noStrike" cap="none" dirty="0" err="1">
                <a:solidFill>
                  <a:schemeClr val="accent4"/>
                </a:solidFill>
                <a:latin typeface="Arial"/>
                <a:ea typeface="Arial"/>
                <a:cs typeface="Arial"/>
                <a:sym typeface="Arial"/>
              </a:rPr>
              <a:t>spiStart</a:t>
            </a:r>
            <a:r>
              <a:rPr lang="en-US" sz="1600" b="0" i="1" u="none" strike="noStrike" cap="none" dirty="0">
                <a:solidFill>
                  <a:schemeClr val="accent4"/>
                </a:solidFill>
                <a:latin typeface="Arial"/>
                <a:ea typeface="Arial"/>
                <a:cs typeface="Arial"/>
                <a:sym typeface="Arial"/>
              </a:rPr>
              <a:t>()</a:t>
            </a:r>
            <a:r>
              <a:rPr lang="en-US" sz="1600" b="0" i="0" u="none" strike="noStrike" cap="none" dirty="0">
                <a:solidFill>
                  <a:schemeClr val="accent4"/>
                </a:solidFill>
                <a:latin typeface="Arial"/>
                <a:ea typeface="Arial"/>
                <a:cs typeface="Arial"/>
                <a:sym typeface="Arial"/>
              </a:rPr>
              <a:t>.</a:t>
            </a:r>
            <a:endParaRPr sz="1600" b="0" i="0" u="none" strike="noStrike" cap="none" dirty="0">
              <a:solidFill>
                <a:schemeClr val="accent4"/>
              </a:solidFill>
              <a:latin typeface="Arial"/>
              <a:ea typeface="Arial"/>
              <a:cs typeface="Arial"/>
              <a:sym typeface="Arial"/>
            </a:endParaRPr>
          </a:p>
        </p:txBody>
      </p:sp>
      <p:sp>
        <p:nvSpPr>
          <p:cNvPr id="175" name="Google Shape;175;p8"/>
          <p:cNvSpPr txBox="1"/>
          <p:nvPr/>
        </p:nvSpPr>
        <p:spPr>
          <a:xfrm>
            <a:off x="348314" y="2661672"/>
            <a:ext cx="10719281" cy="113877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The </a:t>
            </a:r>
            <a:r>
              <a:rPr lang="en-US" sz="1600" b="0" i="1" u="none" strike="noStrike" cap="none" dirty="0" err="1">
                <a:solidFill>
                  <a:schemeClr val="accent4"/>
                </a:solidFill>
                <a:latin typeface="Arial"/>
                <a:ea typeface="Arial"/>
                <a:cs typeface="Arial"/>
                <a:sym typeface="Arial"/>
              </a:rPr>
              <a:t>spiStart</a:t>
            </a:r>
            <a:r>
              <a:rPr lang="en-US" sz="1600" b="0" i="1" u="none" strike="noStrike" cap="none" dirty="0">
                <a:solidFill>
                  <a:schemeClr val="accent4"/>
                </a:solidFill>
                <a:latin typeface="Arial"/>
                <a:ea typeface="Arial"/>
                <a:cs typeface="Arial"/>
                <a:sym typeface="Arial"/>
              </a:rPr>
              <a:t>(&amp;SPID1, &amp;</a:t>
            </a:r>
            <a:r>
              <a:rPr lang="en-US" sz="1600" b="0" i="1" u="none" strike="noStrike" cap="none" dirty="0" err="1">
                <a:solidFill>
                  <a:schemeClr val="accent4"/>
                </a:solidFill>
                <a:latin typeface="Arial"/>
                <a:ea typeface="Arial"/>
                <a:cs typeface="Arial"/>
                <a:sym typeface="Arial"/>
              </a:rPr>
              <a:t>spicfg</a:t>
            </a:r>
            <a:r>
              <a:rPr lang="en-US" sz="1600" b="0" i="1" u="none" strike="noStrike" cap="none" dirty="0">
                <a:solidFill>
                  <a:schemeClr val="accent4"/>
                </a:solidFill>
                <a:latin typeface="Arial"/>
                <a:ea typeface="Arial"/>
                <a:cs typeface="Arial"/>
                <a:sym typeface="Arial"/>
              </a:rPr>
              <a:t>)</a:t>
            </a:r>
            <a:r>
              <a:rPr lang="en-US" sz="1600" b="0" i="0" u="none" strike="noStrike" cap="none" dirty="0">
                <a:solidFill>
                  <a:schemeClr val="accent4"/>
                </a:solidFill>
                <a:latin typeface="Arial"/>
                <a:ea typeface="Arial"/>
                <a:cs typeface="Arial"/>
                <a:sym typeface="Arial"/>
              </a:rPr>
              <a:t> receives two parameters:</a:t>
            </a:r>
            <a:endParaRPr dirty="0">
              <a:solidFill>
                <a:schemeClr val="accent4"/>
              </a:solidFill>
            </a:endParaRPr>
          </a:p>
          <a:p>
            <a:pPr marL="742950" marR="0" lvl="1" indent="-285750" algn="l" rtl="0">
              <a:spcBef>
                <a:spcPts val="120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A pointer to the SPI driver object we want to start.</a:t>
            </a:r>
            <a:endParaRPr dirty="0">
              <a:solidFill>
                <a:schemeClr val="accent4"/>
              </a:solidFill>
            </a:endParaRPr>
          </a:p>
          <a:p>
            <a:pPr marL="742950" marR="0" lvl="1" indent="-285750" algn="l" rtl="0">
              <a:spcBef>
                <a:spcPts val="120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A pointer to a configuration structure.</a:t>
            </a:r>
            <a:endParaRPr sz="1600" b="0" i="0" u="none" strike="noStrike" cap="none" dirty="0">
              <a:solidFill>
                <a:schemeClr val="accent4"/>
              </a:solidFill>
              <a:latin typeface="Arial"/>
              <a:ea typeface="Arial"/>
              <a:cs typeface="Arial"/>
              <a:sym typeface="Arial"/>
            </a:endParaRPr>
          </a:p>
        </p:txBody>
      </p:sp>
      <p:sp>
        <p:nvSpPr>
          <p:cNvPr id="176" name="Google Shape;176;p8"/>
          <p:cNvSpPr txBox="1"/>
          <p:nvPr/>
        </p:nvSpPr>
        <p:spPr>
          <a:xfrm>
            <a:off x="348314" y="4011427"/>
            <a:ext cx="10719281"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If the driver is not used it can be stopped through the </a:t>
            </a:r>
            <a:r>
              <a:rPr lang="en-US" sz="1600" b="0" i="1" u="none" strike="noStrike" cap="none" dirty="0" err="1">
                <a:solidFill>
                  <a:schemeClr val="accent4"/>
                </a:solidFill>
                <a:latin typeface="Arial"/>
                <a:ea typeface="Arial"/>
                <a:cs typeface="Arial"/>
                <a:sym typeface="Arial"/>
              </a:rPr>
              <a:t>spiStop</a:t>
            </a:r>
            <a:r>
              <a:rPr lang="en-US" sz="1600" b="0" i="1" u="none" strike="noStrike" cap="none" dirty="0">
                <a:solidFill>
                  <a:schemeClr val="accent4"/>
                </a:solidFill>
                <a:latin typeface="Arial"/>
                <a:ea typeface="Arial"/>
                <a:cs typeface="Arial"/>
                <a:sym typeface="Arial"/>
              </a:rPr>
              <a:t>()</a:t>
            </a:r>
            <a:r>
              <a:rPr lang="en-US" sz="1600" b="0" i="0" u="none" strike="noStrike" cap="none" dirty="0">
                <a:solidFill>
                  <a:schemeClr val="accent4"/>
                </a:solidFill>
                <a:latin typeface="Arial"/>
                <a:ea typeface="Arial"/>
                <a:cs typeface="Arial"/>
                <a:sym typeface="Arial"/>
              </a:rPr>
              <a:t>.</a:t>
            </a:r>
            <a:endParaRPr sz="1600" b="0" i="0" u="none" strike="noStrike" cap="none" dirty="0">
              <a:solidFill>
                <a:schemeClr val="accent4"/>
              </a:solidFill>
              <a:latin typeface="Arial"/>
              <a:ea typeface="Arial"/>
              <a:cs typeface="Arial"/>
              <a:sym typeface="Arial"/>
            </a:endParaRPr>
          </a:p>
        </p:txBody>
      </p:sp>
      <p:pic>
        <p:nvPicPr>
          <p:cNvPr id="177" name="Google Shape;177;p8"/>
          <p:cNvPicPr preferRelativeResize="0"/>
          <p:nvPr/>
        </p:nvPicPr>
        <p:blipFill rotWithShape="1">
          <a:blip r:embed="rId3">
            <a:alphaModFix/>
          </a:blip>
          <a:srcRect/>
          <a:stretch/>
        </p:blipFill>
        <p:spPr>
          <a:xfrm>
            <a:off x="3710228" y="4560963"/>
            <a:ext cx="4894588" cy="193976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9"/>
          <p:cNvSpPr txBox="1"/>
          <p:nvPr/>
        </p:nvSpPr>
        <p:spPr>
          <a:xfrm>
            <a:off x="163233" y="329283"/>
            <a:ext cx="8185240" cy="721590"/>
          </a:xfrm>
          <a:prstGeom prst="rect">
            <a:avLst/>
          </a:prstGeom>
          <a:noFill/>
          <a:ln>
            <a:noFill/>
          </a:ln>
        </p:spPr>
        <p:txBody>
          <a:bodyPr spcFirstLastPara="1" wrap="square" lIns="91425" tIns="45700" rIns="91425" bIns="45700" anchor="ctr" anchorCtr="0">
            <a:normAutofit fontScale="92500"/>
          </a:bodyPr>
          <a:lstStyle/>
          <a:p>
            <a:pPr marL="0" marR="0" lvl="0" indent="0" algn="l" rtl="0">
              <a:spcBef>
                <a:spcPts val="0"/>
              </a:spcBef>
              <a:spcAft>
                <a:spcPts val="0"/>
              </a:spcAft>
              <a:buClr>
                <a:schemeClr val="accent1"/>
              </a:buClr>
              <a:buSzPts val="3600"/>
              <a:buFont typeface="Arial"/>
              <a:buNone/>
            </a:pPr>
            <a:r>
              <a:rPr lang="en-US" sz="3600" b="0" i="0" u="none" strike="noStrike" cap="none" dirty="0">
                <a:solidFill>
                  <a:schemeClr val="accent1"/>
                </a:solidFill>
                <a:latin typeface="Arial"/>
                <a:ea typeface="Arial"/>
                <a:cs typeface="Arial"/>
                <a:sym typeface="Arial"/>
              </a:rPr>
              <a:t>CHIBIOS SPI DRIVER: CONFIGURATION</a:t>
            </a:r>
            <a:endParaRPr sz="3600" b="0" i="0" u="none" strike="noStrike" cap="none" dirty="0">
              <a:solidFill>
                <a:schemeClr val="accent1"/>
              </a:solidFill>
              <a:latin typeface="Arial"/>
              <a:ea typeface="Arial"/>
              <a:cs typeface="Arial"/>
              <a:sym typeface="Arial"/>
            </a:endParaRPr>
          </a:p>
        </p:txBody>
      </p:sp>
      <p:sp>
        <p:nvSpPr>
          <p:cNvPr id="184" name="Google Shape;184;p9"/>
          <p:cNvSpPr txBox="1"/>
          <p:nvPr/>
        </p:nvSpPr>
        <p:spPr>
          <a:xfrm>
            <a:off x="348313" y="1562600"/>
            <a:ext cx="10719281" cy="153888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The </a:t>
            </a:r>
            <a:r>
              <a:rPr lang="en-US" sz="1600" b="0" i="0" u="sng" strike="noStrike" cap="none" dirty="0">
                <a:solidFill>
                  <a:schemeClr val="accent4"/>
                </a:solidFill>
                <a:latin typeface="Arial"/>
                <a:ea typeface="Arial"/>
                <a:cs typeface="Arial"/>
                <a:sym typeface="Arial"/>
              </a:rPr>
              <a:t>SPI configuration structure</a:t>
            </a:r>
            <a:r>
              <a:rPr lang="en-US" sz="1600" b="0" i="0" u="none" strike="noStrike" cap="none" dirty="0">
                <a:solidFill>
                  <a:schemeClr val="accent4"/>
                </a:solidFill>
                <a:latin typeface="Arial"/>
                <a:ea typeface="Arial"/>
                <a:cs typeface="Arial"/>
                <a:sym typeface="Arial"/>
              </a:rPr>
              <a:t> has four field:</a:t>
            </a:r>
            <a:endParaRPr dirty="0">
              <a:solidFill>
                <a:schemeClr val="accent4"/>
              </a:solidFill>
            </a:endParaRPr>
          </a:p>
          <a:p>
            <a:pPr marL="742950" marR="0" lvl="1" indent="-285750" algn="l" rtl="0">
              <a:spcBef>
                <a:spcPts val="1200"/>
              </a:spcBef>
              <a:spcAft>
                <a:spcPts val="0"/>
              </a:spcAft>
              <a:buClr>
                <a:srgbClr val="39A9DC"/>
              </a:buClr>
              <a:buSzPts val="1600"/>
              <a:buFont typeface="Arial"/>
              <a:buChar char="•"/>
            </a:pPr>
            <a:r>
              <a:rPr lang="en-US" sz="1600" b="1" i="0" u="none" strike="noStrike" cap="none" dirty="0">
                <a:solidFill>
                  <a:schemeClr val="accent4"/>
                </a:solidFill>
                <a:latin typeface="Arial"/>
                <a:ea typeface="Arial"/>
                <a:cs typeface="Arial"/>
                <a:sym typeface="Arial"/>
              </a:rPr>
              <a:t>circular</a:t>
            </a:r>
            <a:r>
              <a:rPr lang="en-US" sz="1600" b="0" i="0" u="none" strike="noStrike" cap="none" dirty="0">
                <a:solidFill>
                  <a:schemeClr val="accent4"/>
                </a:solidFill>
                <a:latin typeface="Arial"/>
                <a:ea typeface="Arial"/>
                <a:cs typeface="Arial"/>
                <a:sym typeface="Arial"/>
              </a:rPr>
              <a:t>, is a </a:t>
            </a:r>
            <a:r>
              <a:rPr lang="en-US" sz="1600" b="0" i="0" u="none" strike="noStrike" cap="none" dirty="0" err="1">
                <a:solidFill>
                  <a:schemeClr val="accent4"/>
                </a:solidFill>
                <a:latin typeface="Arial"/>
                <a:ea typeface="Arial"/>
                <a:cs typeface="Arial"/>
                <a:sym typeface="Arial"/>
              </a:rPr>
              <a:t>boolean</a:t>
            </a:r>
            <a:r>
              <a:rPr lang="en-US" sz="1600" b="0" i="0" u="none" strike="noStrike" cap="none" dirty="0">
                <a:solidFill>
                  <a:schemeClr val="accent4"/>
                </a:solidFill>
                <a:latin typeface="Arial"/>
                <a:ea typeface="Arial"/>
                <a:cs typeface="Arial"/>
                <a:sym typeface="Arial"/>
              </a:rPr>
              <a:t> which enables the circular mode (Buffer transmitted continuously).</a:t>
            </a:r>
            <a:endParaRPr dirty="0">
              <a:solidFill>
                <a:schemeClr val="accent4"/>
              </a:solidFill>
            </a:endParaRPr>
          </a:p>
          <a:p>
            <a:pPr marL="742950" marR="0" lvl="1" indent="-285750" algn="l" rtl="0">
              <a:spcBef>
                <a:spcPts val="1200"/>
              </a:spcBef>
              <a:spcAft>
                <a:spcPts val="0"/>
              </a:spcAft>
              <a:buClr>
                <a:srgbClr val="39A9DC"/>
              </a:buClr>
              <a:buSzPts val="1600"/>
              <a:buFont typeface="Arial"/>
              <a:buChar char="•"/>
            </a:pPr>
            <a:r>
              <a:rPr lang="en-US" sz="1600" b="1" i="0" u="none" strike="noStrike" cap="none" dirty="0" err="1">
                <a:solidFill>
                  <a:schemeClr val="accent4"/>
                </a:solidFill>
                <a:latin typeface="Arial"/>
                <a:ea typeface="Arial"/>
                <a:cs typeface="Arial"/>
                <a:sym typeface="Arial"/>
              </a:rPr>
              <a:t>end_cb</a:t>
            </a:r>
            <a:r>
              <a:rPr lang="en-US" sz="1600" b="0" i="0" u="none" strike="noStrike" cap="none" dirty="0">
                <a:solidFill>
                  <a:schemeClr val="accent4"/>
                </a:solidFill>
                <a:latin typeface="Arial"/>
                <a:ea typeface="Arial"/>
                <a:cs typeface="Arial"/>
                <a:sym typeface="Arial"/>
              </a:rPr>
              <a:t>, a function triggered on operation complete(e.g. when we use circular mode).</a:t>
            </a:r>
            <a:endParaRPr dirty="0">
              <a:solidFill>
                <a:schemeClr val="accent4"/>
              </a:solidFill>
            </a:endParaRPr>
          </a:p>
          <a:p>
            <a:pPr marL="742950" marR="0" lvl="1" indent="-285750" algn="l" rtl="0">
              <a:spcBef>
                <a:spcPts val="1200"/>
              </a:spcBef>
              <a:spcAft>
                <a:spcPts val="0"/>
              </a:spcAft>
              <a:buClr>
                <a:srgbClr val="39A9DC"/>
              </a:buClr>
              <a:buSzPts val="1600"/>
              <a:buFont typeface="Arial"/>
              <a:buChar char="•"/>
            </a:pPr>
            <a:r>
              <a:rPr lang="en-US" sz="1600" b="1" i="0" u="none" strike="noStrike" cap="none" dirty="0" err="1">
                <a:solidFill>
                  <a:schemeClr val="accent4"/>
                </a:solidFill>
                <a:latin typeface="Arial"/>
                <a:ea typeface="Arial"/>
                <a:cs typeface="Arial"/>
                <a:sym typeface="Arial"/>
              </a:rPr>
              <a:t>ssline|ssport</a:t>
            </a:r>
            <a:r>
              <a:rPr lang="en-US" sz="1600" b="1" i="0" u="none" strike="noStrike" cap="none" dirty="0">
                <a:solidFill>
                  <a:schemeClr val="accent4"/>
                </a:solidFill>
                <a:latin typeface="Arial"/>
                <a:ea typeface="Arial"/>
                <a:cs typeface="Arial"/>
                <a:sym typeface="Arial"/>
              </a:rPr>
              <a:t>, </a:t>
            </a:r>
            <a:r>
              <a:rPr lang="en-US" sz="1600" b="1" i="0" u="none" strike="noStrike" cap="none" dirty="0" err="1">
                <a:solidFill>
                  <a:schemeClr val="accent4"/>
                </a:solidFill>
                <a:latin typeface="Arial"/>
                <a:ea typeface="Arial"/>
                <a:cs typeface="Arial"/>
                <a:sym typeface="Arial"/>
              </a:rPr>
              <a:t>ssmask|ssport</a:t>
            </a:r>
            <a:r>
              <a:rPr lang="en-US" sz="1600" b="1" i="0" u="none" strike="noStrike" cap="none" dirty="0">
                <a:solidFill>
                  <a:schemeClr val="accent4"/>
                </a:solidFill>
                <a:latin typeface="Arial"/>
                <a:ea typeface="Arial"/>
                <a:cs typeface="Arial"/>
                <a:sym typeface="Arial"/>
              </a:rPr>
              <a:t>, </a:t>
            </a:r>
            <a:r>
              <a:rPr lang="en-US" sz="1600" b="1" i="0" u="none" strike="noStrike" cap="none" dirty="0" err="1">
                <a:solidFill>
                  <a:schemeClr val="accent4"/>
                </a:solidFill>
                <a:latin typeface="Arial"/>
                <a:ea typeface="Arial"/>
                <a:cs typeface="Arial"/>
                <a:sym typeface="Arial"/>
              </a:rPr>
              <a:t>ssline</a:t>
            </a:r>
            <a:r>
              <a:rPr lang="en-US" sz="1600" b="0" i="0" u="none" strike="noStrike" cap="none" dirty="0">
                <a:solidFill>
                  <a:schemeClr val="accent4"/>
                </a:solidFill>
                <a:latin typeface="Arial"/>
                <a:ea typeface="Arial"/>
                <a:cs typeface="Arial"/>
                <a:sym typeface="Arial"/>
              </a:rPr>
              <a:t>, the slave select identifier (depends on SPI_SELECT_MODE).</a:t>
            </a:r>
            <a:endParaRPr dirty="0">
              <a:solidFill>
                <a:schemeClr val="accent4"/>
              </a:solidFill>
            </a:endParaRPr>
          </a:p>
        </p:txBody>
      </p:sp>
      <p:sp>
        <p:nvSpPr>
          <p:cNvPr id="185" name="Google Shape;185;p9"/>
          <p:cNvSpPr txBox="1"/>
          <p:nvPr/>
        </p:nvSpPr>
        <p:spPr>
          <a:xfrm>
            <a:off x="348312" y="3350386"/>
            <a:ext cx="10719281"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The last two fields depends on HW and are usually control registers.</a:t>
            </a:r>
            <a:endParaRPr sz="1600" b="0" i="0" u="none" strike="noStrike" cap="none" dirty="0">
              <a:solidFill>
                <a:schemeClr val="accent4"/>
              </a:solidFill>
              <a:latin typeface="Arial"/>
              <a:ea typeface="Arial"/>
              <a:cs typeface="Arial"/>
              <a:sym typeface="Arial"/>
            </a:endParaRPr>
          </a:p>
        </p:txBody>
      </p:sp>
      <p:sp>
        <p:nvSpPr>
          <p:cNvPr id="186" name="Google Shape;186;p9"/>
          <p:cNvSpPr txBox="1"/>
          <p:nvPr/>
        </p:nvSpPr>
        <p:spPr>
          <a:xfrm>
            <a:off x="348312" y="3877436"/>
            <a:ext cx="10719281" cy="193899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9A9DC"/>
              </a:buClr>
              <a:buSzPts val="1600"/>
              <a:buFont typeface="Arial"/>
              <a:buChar char="•"/>
            </a:pPr>
            <a:r>
              <a:rPr lang="en-US" sz="1600" b="0" i="0" u="none" strike="noStrike" cap="none" dirty="0">
                <a:solidFill>
                  <a:schemeClr val="accent4"/>
                </a:solidFill>
                <a:latin typeface="Arial"/>
                <a:ea typeface="Arial"/>
                <a:cs typeface="Arial"/>
                <a:sym typeface="Arial"/>
              </a:rPr>
              <a:t>They allows to configure clock polarity, clock phase, </a:t>
            </a:r>
            <a:r>
              <a:rPr lang="en-US" sz="1600" b="0" i="0" u="none" strike="noStrike" cap="none" dirty="0" err="1">
                <a:solidFill>
                  <a:schemeClr val="accent4"/>
                </a:solidFill>
                <a:latin typeface="Arial"/>
                <a:ea typeface="Arial"/>
                <a:cs typeface="Arial"/>
                <a:sym typeface="Arial"/>
              </a:rPr>
              <a:t>baudrate</a:t>
            </a:r>
            <a:r>
              <a:rPr lang="en-US" sz="1600" b="0" i="0" u="none" strike="noStrike" cap="none" dirty="0">
                <a:solidFill>
                  <a:schemeClr val="accent4"/>
                </a:solidFill>
                <a:latin typeface="Arial"/>
                <a:ea typeface="Arial"/>
                <a:cs typeface="Arial"/>
                <a:sym typeface="Arial"/>
              </a:rPr>
              <a:t> and </a:t>
            </a:r>
            <a:r>
              <a:rPr lang="en-US" sz="1600" b="0" i="0" u="none" strike="noStrike" cap="none" dirty="0" err="1">
                <a:solidFill>
                  <a:schemeClr val="accent4"/>
                </a:solidFill>
                <a:latin typeface="Arial"/>
                <a:ea typeface="Arial"/>
                <a:cs typeface="Arial"/>
                <a:sym typeface="Arial"/>
              </a:rPr>
              <a:t>datasize</a:t>
            </a:r>
            <a:r>
              <a:rPr lang="en-US" sz="1600" b="0" i="0" u="none" strike="noStrike" cap="none" dirty="0">
                <a:solidFill>
                  <a:schemeClr val="accent4"/>
                </a:solidFill>
                <a:latin typeface="Arial"/>
                <a:ea typeface="Arial"/>
                <a:cs typeface="Arial"/>
                <a:sym typeface="Arial"/>
              </a:rPr>
              <a:t>:</a:t>
            </a:r>
            <a:endParaRPr dirty="0">
              <a:solidFill>
                <a:schemeClr val="accent4"/>
              </a:solidFill>
            </a:endParaRPr>
          </a:p>
          <a:p>
            <a:pPr marL="742950" marR="0" lvl="1" indent="-285750" algn="l" rtl="0">
              <a:spcBef>
                <a:spcPts val="1200"/>
              </a:spcBef>
              <a:spcAft>
                <a:spcPts val="0"/>
              </a:spcAft>
              <a:buClr>
                <a:srgbClr val="39A9DC"/>
              </a:buClr>
              <a:buSzPts val="1600"/>
              <a:buFont typeface="Arial"/>
              <a:buChar char="•"/>
            </a:pPr>
            <a:r>
              <a:rPr lang="en-US" sz="1600" b="1" i="0" u="none" strike="noStrike" cap="none" dirty="0">
                <a:solidFill>
                  <a:schemeClr val="accent4"/>
                </a:solidFill>
                <a:latin typeface="Arial"/>
                <a:ea typeface="Arial"/>
                <a:cs typeface="Arial"/>
                <a:sym typeface="Arial"/>
              </a:rPr>
              <a:t>Data size</a:t>
            </a:r>
            <a:r>
              <a:rPr lang="en-US" sz="1600" b="0" i="0" u="none" strike="noStrike" cap="none" dirty="0">
                <a:solidFill>
                  <a:schemeClr val="accent4"/>
                </a:solidFill>
                <a:latin typeface="Arial"/>
                <a:ea typeface="Arial"/>
                <a:cs typeface="Arial"/>
                <a:sym typeface="Arial"/>
              </a:rPr>
              <a:t>, which usually is a multiple of 1 byte (e.g. 8-bit, 16-bit, 32-bit).</a:t>
            </a:r>
            <a:endParaRPr dirty="0">
              <a:solidFill>
                <a:schemeClr val="accent4"/>
              </a:solidFill>
            </a:endParaRPr>
          </a:p>
          <a:p>
            <a:pPr marL="742950" marR="0" lvl="1" indent="-285750" algn="l" rtl="0">
              <a:spcBef>
                <a:spcPts val="1200"/>
              </a:spcBef>
              <a:spcAft>
                <a:spcPts val="0"/>
              </a:spcAft>
              <a:buClr>
                <a:srgbClr val="39A9DC"/>
              </a:buClr>
              <a:buSzPts val="1600"/>
              <a:buFont typeface="Arial"/>
              <a:buChar char="•"/>
            </a:pPr>
            <a:r>
              <a:rPr lang="en-US" sz="1600" b="1" i="0" u="none" strike="noStrike" cap="none" dirty="0">
                <a:solidFill>
                  <a:schemeClr val="accent4"/>
                </a:solidFill>
                <a:latin typeface="Arial"/>
                <a:ea typeface="Arial"/>
                <a:cs typeface="Arial"/>
                <a:sym typeface="Arial"/>
              </a:rPr>
              <a:t>Clock speed</a:t>
            </a:r>
            <a:r>
              <a:rPr lang="en-US" sz="1600" b="0" i="0" u="none" strike="noStrike" cap="none" dirty="0">
                <a:solidFill>
                  <a:schemeClr val="accent4"/>
                </a:solidFill>
                <a:latin typeface="Arial"/>
                <a:ea typeface="Arial"/>
                <a:cs typeface="Arial"/>
                <a:sym typeface="Arial"/>
              </a:rPr>
              <a:t>, which is the frequency of main communication clock.</a:t>
            </a:r>
            <a:endParaRPr sz="1600" b="0" i="0" u="none" strike="noStrike" cap="none" dirty="0">
              <a:solidFill>
                <a:schemeClr val="accent4"/>
              </a:solidFill>
              <a:latin typeface="Arial"/>
              <a:ea typeface="Arial"/>
              <a:cs typeface="Arial"/>
              <a:sym typeface="Arial"/>
            </a:endParaRPr>
          </a:p>
          <a:p>
            <a:pPr marL="742950" marR="0" lvl="1" indent="-285750" algn="l" rtl="0">
              <a:spcBef>
                <a:spcPts val="1200"/>
              </a:spcBef>
              <a:spcAft>
                <a:spcPts val="0"/>
              </a:spcAft>
              <a:buClr>
                <a:srgbClr val="39A9DC"/>
              </a:buClr>
              <a:buSzPts val="1600"/>
              <a:buFont typeface="Arial"/>
              <a:buChar char="•"/>
            </a:pPr>
            <a:r>
              <a:rPr lang="en-US" sz="1600" b="1" i="0" u="none" strike="noStrike" cap="none" dirty="0">
                <a:solidFill>
                  <a:schemeClr val="accent4"/>
                </a:solidFill>
                <a:latin typeface="Arial"/>
                <a:ea typeface="Arial"/>
                <a:cs typeface="Arial"/>
                <a:sym typeface="Arial"/>
              </a:rPr>
              <a:t>Clock polarity (CPOL)</a:t>
            </a:r>
            <a:r>
              <a:rPr lang="en-US" sz="1600" b="0" i="0" u="none" strike="noStrike" cap="none" dirty="0">
                <a:solidFill>
                  <a:schemeClr val="accent4"/>
                </a:solidFill>
                <a:latin typeface="Arial"/>
                <a:ea typeface="Arial"/>
                <a:cs typeface="Arial"/>
                <a:sym typeface="Arial"/>
              </a:rPr>
              <a:t>, which specifies the logic level of the clock signal when communication bus is in idle.</a:t>
            </a:r>
            <a:endParaRPr dirty="0">
              <a:solidFill>
                <a:schemeClr val="accent4"/>
              </a:solidFill>
            </a:endParaRPr>
          </a:p>
          <a:p>
            <a:pPr marL="742950" marR="0" lvl="1" indent="-285750" algn="l" rtl="0">
              <a:spcBef>
                <a:spcPts val="1200"/>
              </a:spcBef>
              <a:spcAft>
                <a:spcPts val="0"/>
              </a:spcAft>
              <a:buClr>
                <a:srgbClr val="39A9DC"/>
              </a:buClr>
              <a:buSzPts val="1600"/>
              <a:buFont typeface="Arial"/>
              <a:buChar char="•"/>
            </a:pPr>
            <a:r>
              <a:rPr lang="en-US" sz="1600" b="1" i="0" u="none" strike="noStrike" cap="none" dirty="0">
                <a:solidFill>
                  <a:schemeClr val="accent4"/>
                </a:solidFill>
                <a:latin typeface="Arial"/>
                <a:ea typeface="Arial"/>
                <a:cs typeface="Arial"/>
                <a:sym typeface="Arial"/>
              </a:rPr>
              <a:t>Clock phase (CPHA)</a:t>
            </a:r>
            <a:r>
              <a:rPr lang="en-US" sz="1600" b="0" i="0" u="none" strike="noStrike" cap="none" dirty="0">
                <a:solidFill>
                  <a:schemeClr val="accent4"/>
                </a:solidFill>
                <a:latin typeface="Arial"/>
                <a:ea typeface="Arial"/>
                <a:cs typeface="Arial"/>
                <a:sym typeface="Arial"/>
              </a:rPr>
              <a:t>, which specifies if data is sampled on first or second clock edge.</a:t>
            </a:r>
            <a:endParaRPr sz="1600" b="0" i="0" u="none" strike="noStrike" cap="none" dirty="0">
              <a:solidFill>
                <a:schemeClr val="accent4"/>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Theme2023_Nisc">
  <a:themeElements>
    <a:clrScheme name="Custom 1">
      <a:dk1>
        <a:srgbClr val="000000"/>
      </a:dk1>
      <a:lt1>
        <a:srgbClr val="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2023_Nisc" id="{49E93D70-282B-4C81-8891-9629D082C2EE}" vid="{535B4F2B-D842-4D8C-BDAD-9308E9ADC333}"/>
    </a:ext>
  </a:extLst>
</a:theme>
</file>

<file path=ppt/theme/theme2.xml><?xml version="1.0" encoding="utf-8"?>
<a:theme xmlns:a="http://schemas.openxmlformats.org/drawingml/2006/main"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2331</Words>
  <Application>Microsoft Office PowerPoint</Application>
  <PresentationFormat>Widescreen</PresentationFormat>
  <Paragraphs>234</Paragraphs>
  <Slides>32</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Open Sans</vt:lpstr>
      <vt:lpstr>Consolas</vt:lpstr>
      <vt:lpstr>Questrial</vt:lpstr>
      <vt:lpstr>Theme2023_Nisc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SPI vs I2C</vt:lpstr>
      <vt:lpstr>PowerPoint Presentation</vt:lpstr>
      <vt:lpstr>THE OLED DISPLAY</vt:lpstr>
      <vt:lpstr>WIRING</vt:lpstr>
      <vt:lpstr>CODING</vt:lpstr>
      <vt:lpstr>HOW TO CONFIGURE IT?</vt:lpstr>
      <vt:lpstr>HOW TO CONFIGURE IT?</vt:lpstr>
      <vt:lpstr>HOW TO CONFIGURE IT?</vt:lpstr>
      <vt:lpstr>HOW TO USE IT?</vt:lpstr>
      <vt:lpstr>LIBRARY FUNCTIONS</vt:lpstr>
      <vt:lpstr>INSIGHTS</vt:lpstr>
      <vt:lpstr>INSIGHTS</vt:lpstr>
      <vt:lpstr>Learn by doing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DOMENICO REGA</dc:creator>
  <cp:lastModifiedBy>TAMMARO CIMMINO</cp:lastModifiedBy>
  <cp:revision>4</cp:revision>
  <dcterms:created xsi:type="dcterms:W3CDTF">2020-08-17T07:25:49Z</dcterms:created>
  <dcterms:modified xsi:type="dcterms:W3CDTF">2023-08-12T17:07:58Z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f8c7287-838c-46dd-b281-b1140229e67a_Enabled">
    <vt:lpwstr>true</vt:lpwstr>
  </property>
  <property fmtid="{D5CDD505-2E9C-101B-9397-08002B2CF9AE}" pid="3" name="MSIP_Label_cf8c7287-838c-46dd-b281-b1140229e67a_SetDate">
    <vt:lpwstr>2021-07-30T11:44:47Z</vt:lpwstr>
  </property>
  <property fmtid="{D5CDD505-2E9C-101B-9397-08002B2CF9AE}" pid="4" name="MSIP_Label_cf8c7287-838c-46dd-b281-b1140229e67a_Method">
    <vt:lpwstr>Privileged</vt:lpwstr>
  </property>
  <property fmtid="{D5CDD505-2E9C-101B-9397-08002B2CF9AE}" pid="5" name="MSIP_Label_cf8c7287-838c-46dd-b281-b1140229e67a_Name">
    <vt:lpwstr>cf8c7287-838c-46dd-b281-b1140229e67a</vt:lpwstr>
  </property>
  <property fmtid="{D5CDD505-2E9C-101B-9397-08002B2CF9AE}" pid="6" name="MSIP_Label_cf8c7287-838c-46dd-b281-b1140229e67a_SiteId">
    <vt:lpwstr>75e027c9-20d5-47d5-b82f-77d7cd041e8f</vt:lpwstr>
  </property>
  <property fmtid="{D5CDD505-2E9C-101B-9397-08002B2CF9AE}" pid="7" name="MSIP_Label_cf8c7287-838c-46dd-b281-b1140229e67a_ActionId">
    <vt:lpwstr>cac22787-4852-485f-a52d-6ce0d5f62dd6</vt:lpwstr>
  </property>
  <property fmtid="{D5CDD505-2E9C-101B-9397-08002B2CF9AE}" pid="8" name="MSIP_Label_cf8c7287-838c-46dd-b281-b1140229e67a_ContentBits">
    <vt:lpwstr>0</vt:lpwstr>
  </property>
</Properties>
</file>